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3"/>
  </p:notesMasterIdLst>
  <p:handoutMasterIdLst>
    <p:handoutMasterId r:id="rId64"/>
  </p:handoutMasterIdLst>
  <p:sldIdLst>
    <p:sldId id="256" r:id="rId3"/>
    <p:sldId id="257" r:id="rId4"/>
    <p:sldId id="259" r:id="rId5"/>
    <p:sldId id="317"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19" r:id="rId45"/>
    <p:sldId id="301" r:id="rId46"/>
    <p:sldId id="316" r:id="rId47"/>
    <p:sldId id="303" r:id="rId48"/>
    <p:sldId id="304" r:id="rId49"/>
    <p:sldId id="305" r:id="rId50"/>
    <p:sldId id="306" r:id="rId51"/>
    <p:sldId id="307" r:id="rId52"/>
    <p:sldId id="318" r:id="rId53"/>
    <p:sldId id="308" r:id="rId54"/>
    <p:sldId id="309" r:id="rId55"/>
    <p:sldId id="310" r:id="rId56"/>
    <p:sldId id="311" r:id="rId57"/>
    <p:sldId id="312" r:id="rId58"/>
    <p:sldId id="313" r:id="rId59"/>
    <p:sldId id="314" r:id="rId60"/>
    <p:sldId id="315" r:id="rId61"/>
    <p:sldId id="258" r:id="rId6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4" d="100"/>
          <a:sy n="84" d="100"/>
        </p:scale>
        <p:origin x="869"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7" Type="http://schemas.openxmlformats.org/officeDocument/2006/relationships/tableStyles" Target="tableStyles.xml"/><Relationship Id="rId66" Type="http://schemas.openxmlformats.org/officeDocument/2006/relationships/viewProps" Target="viewProps.xml"/><Relationship Id="rId65" Type="http://schemas.openxmlformats.org/officeDocument/2006/relationships/presProps" Target="presProps.xml"/><Relationship Id="rId64" Type="http://schemas.openxmlformats.org/officeDocument/2006/relationships/handoutMaster" Target="handoutMasters/handoutMaster1.xml"/><Relationship Id="rId63" Type="http://schemas.openxmlformats.org/officeDocument/2006/relationships/notesMaster" Target="notesMasters/notesMaster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2.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5.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2.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691680" y="1196752"/>
            <a:ext cx="5832648" cy="936104"/>
          </a:xfrm>
        </p:spPr>
        <p:txBody>
          <a:bodyPr>
            <a:normAutofit/>
          </a:bodyPr>
          <a:lstStyle/>
          <a:p>
            <a:r>
              <a:rPr lang="zh-CN" altLang="en-US" sz="4000" b="1" dirty="0" smtClean="0"/>
              <a:t>某科技公司哲学分享</a:t>
            </a:r>
            <a:endParaRPr lang="zh-CN" altLang="en-US" sz="4000" b="1" dirty="0"/>
          </a:p>
        </p:txBody>
      </p:sp>
      <p:sp>
        <p:nvSpPr>
          <p:cNvPr id="3" name="副标题 2"/>
          <p:cNvSpPr>
            <a:spLocks noGrp="1"/>
          </p:cNvSpPr>
          <p:nvPr>
            <p:ph type="subTitle" idx="1"/>
          </p:nvPr>
        </p:nvSpPr>
        <p:spPr>
          <a:xfrm>
            <a:off x="2195736" y="2636912"/>
            <a:ext cx="4176464" cy="576064"/>
          </a:xfrm>
        </p:spPr>
        <p:txBody>
          <a:bodyPr>
            <a:normAutofit/>
          </a:bodyPr>
          <a:lstStyle/>
          <a:p>
            <a:r>
              <a:rPr lang="zh-CN" altLang="en-US" sz="2800" dirty="0" smtClean="0">
                <a:solidFill>
                  <a:schemeClr val="tx1"/>
                </a:solidFill>
              </a:rPr>
              <a:t>讲师：吕新洲</a:t>
            </a:r>
            <a:endParaRPr lang="zh-CN" altLang="en-US" sz="2800" dirty="0">
              <a:solidFill>
                <a:schemeClr val="tx1"/>
              </a:solidFill>
            </a:endParaRPr>
          </a:p>
        </p:txBody>
      </p:sp>
      <p:sp>
        <p:nvSpPr>
          <p:cNvPr id="6" name="副标题 2"/>
          <p:cNvSpPr txBox="1"/>
          <p:nvPr/>
        </p:nvSpPr>
        <p:spPr>
          <a:xfrm>
            <a:off x="3131840" y="3501008"/>
            <a:ext cx="3960440" cy="576064"/>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zh-CN" altLang="en-US" sz="2800" dirty="0" smtClean="0"/>
              <a:t>时间</a:t>
            </a:r>
            <a:r>
              <a:rPr lang="zh-CN" altLang="en-US" sz="2800" noProof="0" dirty="0" smtClean="0"/>
              <a:t>：</a:t>
            </a:r>
            <a:r>
              <a:rPr lang="en-US" altLang="zh-CN" sz="2800" noProof="0" dirty="0" smtClean="0"/>
              <a:t>2022</a:t>
            </a:r>
            <a:r>
              <a:rPr lang="en-US" altLang="zh-CN" sz="2800" dirty="0" smtClean="0"/>
              <a:t>-</a:t>
            </a:r>
            <a:r>
              <a:rPr lang="en-US" altLang="zh-CN" sz="2800" noProof="0" dirty="0" smtClean="0"/>
              <a:t>9</a:t>
            </a:r>
            <a:r>
              <a:rPr lang="en-US" altLang="zh-CN" sz="2800" dirty="0" smtClean="0"/>
              <a:t>-</a:t>
            </a:r>
            <a:r>
              <a:rPr lang="en-US" altLang="zh-CN" sz="2800" noProof="0" smtClean="0"/>
              <a:t>22</a:t>
            </a:r>
            <a:endParaRPr lang="en-US" altLang="zh-CN" sz="2800" dirty="0" smtClean="0"/>
          </a:p>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zh-CN" alt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矩形 4"/>
          <p:cNvSpPr/>
          <p:nvPr/>
        </p:nvSpPr>
        <p:spPr>
          <a:xfrm>
            <a:off x="3131840" y="4221088"/>
            <a:ext cx="4572000" cy="830997"/>
          </a:xfrm>
          <a:prstGeom prst="rect">
            <a:avLst/>
          </a:prstGeom>
        </p:spPr>
        <p:txBody>
          <a:bodyPr wrap="square">
            <a:spAutoFit/>
          </a:bodyPr>
          <a:lstStyle/>
          <a:p>
            <a:r>
              <a:rPr lang="en-US" altLang="zh-CN" sz="2400" dirty="0" smtClean="0">
                <a:latin typeface="+mn-ea"/>
              </a:rPr>
              <a:t>16</a:t>
            </a:r>
            <a:r>
              <a:rPr lang="zh-CN" altLang="en-US" sz="2400" dirty="0" smtClean="0">
                <a:latin typeface="+mn-ea"/>
              </a:rPr>
              <a:t>：</a:t>
            </a:r>
            <a:r>
              <a:rPr lang="en-US" altLang="zh-CN" sz="2400" dirty="0" smtClean="0">
                <a:latin typeface="+mn-ea"/>
              </a:rPr>
              <a:t>00-17</a:t>
            </a:r>
            <a:r>
              <a:rPr lang="zh-CN" altLang="en-US" sz="2400" dirty="0" smtClean="0">
                <a:latin typeface="+mn-ea"/>
              </a:rPr>
              <a:t>：</a:t>
            </a:r>
            <a:r>
              <a:rPr lang="en-US" altLang="zh-CN" sz="2400" dirty="0" smtClean="0">
                <a:latin typeface="+mn-ea"/>
              </a:rPr>
              <a:t>00 </a:t>
            </a:r>
            <a:r>
              <a:rPr lang="zh-CN" altLang="en-US" sz="2400" smtClean="0">
                <a:latin typeface="+mn-ea"/>
              </a:rPr>
              <a:t>哲学精神讲解</a:t>
            </a:r>
            <a:endParaRPr lang="en-US" altLang="zh-CN" sz="2400" dirty="0" smtClean="0">
              <a:latin typeface="+mn-ea"/>
            </a:endParaRPr>
          </a:p>
          <a:p>
            <a:r>
              <a:rPr lang="en-US" altLang="zh-CN" sz="2400" dirty="0" smtClean="0">
                <a:latin typeface="+mn-ea"/>
              </a:rPr>
              <a:t>17</a:t>
            </a:r>
            <a:r>
              <a:rPr lang="zh-CN" altLang="en-US" sz="2400" dirty="0" smtClean="0">
                <a:latin typeface="+mn-ea"/>
              </a:rPr>
              <a:t>：</a:t>
            </a:r>
            <a:r>
              <a:rPr lang="en-US" altLang="zh-CN" sz="2400" dirty="0" smtClean="0">
                <a:latin typeface="+mn-ea"/>
              </a:rPr>
              <a:t>00-18</a:t>
            </a:r>
            <a:r>
              <a:rPr lang="zh-CN" altLang="en-US" sz="2400" dirty="0" smtClean="0">
                <a:latin typeface="+mn-ea"/>
              </a:rPr>
              <a:t>：</a:t>
            </a:r>
            <a:r>
              <a:rPr lang="en-US" altLang="zh-CN" sz="2400" dirty="0" smtClean="0">
                <a:latin typeface="+mn-ea"/>
              </a:rPr>
              <a:t>00 </a:t>
            </a:r>
            <a:r>
              <a:rPr lang="zh-CN" altLang="en-US" sz="2400" dirty="0" smtClean="0">
                <a:latin typeface="+mn-ea"/>
              </a:rPr>
              <a:t>现场自由答疑</a:t>
            </a:r>
            <a:endParaRPr lang="zh-CN" altLang="en-US" sz="2400" dirty="0">
              <a:latin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1115616" y="0"/>
            <a:ext cx="7128792" cy="908720"/>
          </a:xfrm>
          <a:prstGeom prst="rect">
            <a:avLst/>
          </a:prstGeom>
        </p:spPr>
        <p:txBody>
          <a:bodyPr vert="horz" lIns="91440" tIns="45720" rIns="91440" bIns="45720" rtlCol="0" anchor="ctr">
            <a:normAutofit fontScale="85000" lnSpcReduction="20000"/>
          </a:bodyPr>
          <a:lstStyle/>
          <a:p>
            <a:pPr marL="857250" indent="-857250">
              <a:lnSpc>
                <a:spcPct val="170000"/>
              </a:lnSpc>
              <a:buFont typeface="+mj-lt"/>
              <a:buAutoNum type="romanUcPeriod" startAt="4"/>
            </a:pPr>
            <a:r>
              <a:rPr lang="en-US" altLang="zh-CN" sz="4000" b="1" dirty="0" smtClean="0">
                <a:solidFill>
                  <a:srgbClr val="00B050"/>
                </a:solidFill>
                <a:latin typeface="+mn-ea"/>
              </a:rPr>
              <a:t>《</a:t>
            </a:r>
            <a:r>
              <a:rPr lang="zh-CN" altLang="en-US" sz="4000" b="1" dirty="0" smtClean="0">
                <a:solidFill>
                  <a:srgbClr val="00B050"/>
                </a:solidFill>
                <a:latin typeface="+mn-ea"/>
              </a:rPr>
              <a:t>精神现象学</a:t>
            </a:r>
            <a:r>
              <a:rPr lang="en-US" altLang="zh-CN" sz="4000" b="1" dirty="0" smtClean="0">
                <a:solidFill>
                  <a:srgbClr val="00B050"/>
                </a:solidFill>
                <a:latin typeface="+mn-ea"/>
              </a:rPr>
              <a:t>》</a:t>
            </a:r>
            <a:r>
              <a:rPr lang="zh-CN" altLang="en-US" sz="4000" b="1" dirty="0" smtClean="0">
                <a:solidFill>
                  <a:srgbClr val="00B050"/>
                </a:solidFill>
                <a:latin typeface="+mn-ea"/>
              </a:rPr>
              <a:t>研究展示</a:t>
            </a:r>
            <a:endParaRPr lang="en-US" altLang="zh-CN" sz="4000" b="1" dirty="0" smtClean="0">
              <a:solidFill>
                <a:srgbClr val="00B050"/>
              </a:solidFill>
              <a:latin typeface="+mn-ea"/>
            </a:endParaRPr>
          </a:p>
        </p:txBody>
      </p:sp>
      <p:pic>
        <p:nvPicPr>
          <p:cNvPr id="6" name="图片 5"/>
          <p:cNvPicPr/>
          <p:nvPr/>
        </p:nvPicPr>
        <p:blipFill>
          <a:blip r:embed="rId1" cstate="print"/>
          <a:srcRect/>
          <a:stretch>
            <a:fillRect/>
          </a:stretch>
        </p:blipFill>
        <p:spPr bwMode="auto">
          <a:xfrm>
            <a:off x="2915816" y="936104"/>
            <a:ext cx="5544616" cy="5877272"/>
          </a:xfrm>
          <a:prstGeom prst="rect">
            <a:avLst/>
          </a:prstGeom>
          <a:noFill/>
          <a:ln w="9525">
            <a:noFill/>
            <a:miter lim="800000"/>
            <a:headEnd/>
            <a:tailEnd/>
          </a:ln>
        </p:spPr>
      </p:pic>
      <p:sp>
        <p:nvSpPr>
          <p:cNvPr id="7" name="TextBox 6"/>
          <p:cNvSpPr txBox="1"/>
          <p:nvPr/>
        </p:nvSpPr>
        <p:spPr>
          <a:xfrm>
            <a:off x="827584" y="2780928"/>
            <a:ext cx="1800199" cy="646331"/>
          </a:xfrm>
          <a:prstGeom prst="rect">
            <a:avLst/>
          </a:prstGeom>
          <a:noFill/>
        </p:spPr>
        <p:txBody>
          <a:bodyPr wrap="square" rtlCol="0">
            <a:spAutoFit/>
          </a:bodyPr>
          <a:lstStyle/>
          <a:p>
            <a:r>
              <a:rPr lang="en-US" altLang="zh-CN" dirty="0" smtClean="0"/>
              <a:t>《</a:t>
            </a:r>
            <a:r>
              <a:rPr lang="zh-CN" altLang="en-US" dirty="0" smtClean="0"/>
              <a:t>精神现象学</a:t>
            </a:r>
            <a:r>
              <a:rPr lang="en-US" altLang="zh-CN" dirty="0" smtClean="0"/>
              <a:t>》</a:t>
            </a:r>
            <a:r>
              <a:rPr lang="zh-CN" altLang="en-US" b="1" dirty="0" smtClean="0">
                <a:solidFill>
                  <a:srgbClr val="00B050"/>
                </a:solidFill>
              </a:rPr>
              <a:t>第一轮笔记</a:t>
            </a:r>
            <a:endParaRPr lang="zh-CN" altLang="en-US" b="1" dirty="0">
              <a:solidFill>
                <a:srgbClr val="00B05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1115616" y="0"/>
            <a:ext cx="7128792" cy="908720"/>
          </a:xfrm>
          <a:prstGeom prst="rect">
            <a:avLst/>
          </a:prstGeom>
        </p:spPr>
        <p:txBody>
          <a:bodyPr vert="horz" lIns="91440" tIns="45720" rIns="91440" bIns="45720" rtlCol="0" anchor="ctr">
            <a:normAutofit fontScale="85000" lnSpcReduction="20000"/>
          </a:bodyPr>
          <a:lstStyle/>
          <a:p>
            <a:pPr marL="857250" indent="-857250">
              <a:lnSpc>
                <a:spcPct val="170000"/>
              </a:lnSpc>
              <a:buFont typeface="+mj-lt"/>
              <a:buAutoNum type="romanUcPeriod" startAt="4"/>
            </a:pPr>
            <a:r>
              <a:rPr lang="en-US" altLang="zh-CN" sz="4000" b="1" dirty="0" smtClean="0">
                <a:solidFill>
                  <a:srgbClr val="00B050"/>
                </a:solidFill>
                <a:latin typeface="+mn-ea"/>
              </a:rPr>
              <a:t>《</a:t>
            </a:r>
            <a:r>
              <a:rPr lang="zh-CN" altLang="en-US" sz="4000" b="1" dirty="0" smtClean="0">
                <a:solidFill>
                  <a:srgbClr val="00B050"/>
                </a:solidFill>
                <a:latin typeface="+mn-ea"/>
              </a:rPr>
              <a:t>精神现象学</a:t>
            </a:r>
            <a:r>
              <a:rPr lang="en-US" altLang="zh-CN" sz="4000" b="1" dirty="0" smtClean="0">
                <a:solidFill>
                  <a:srgbClr val="00B050"/>
                </a:solidFill>
                <a:latin typeface="+mn-ea"/>
              </a:rPr>
              <a:t>》</a:t>
            </a:r>
            <a:r>
              <a:rPr lang="zh-CN" altLang="en-US" sz="4000" b="1" dirty="0" smtClean="0">
                <a:solidFill>
                  <a:srgbClr val="00B050"/>
                </a:solidFill>
                <a:latin typeface="+mn-ea"/>
              </a:rPr>
              <a:t>研究展示</a:t>
            </a:r>
            <a:endParaRPr lang="en-US" altLang="zh-CN" sz="4000" b="1" dirty="0" smtClean="0">
              <a:solidFill>
                <a:srgbClr val="00B050"/>
              </a:solidFill>
              <a:latin typeface="+mn-ea"/>
            </a:endParaRPr>
          </a:p>
        </p:txBody>
      </p:sp>
      <p:sp>
        <p:nvSpPr>
          <p:cNvPr id="7" name="TextBox 6"/>
          <p:cNvSpPr txBox="1"/>
          <p:nvPr/>
        </p:nvSpPr>
        <p:spPr>
          <a:xfrm>
            <a:off x="827584" y="2780928"/>
            <a:ext cx="1800199" cy="646331"/>
          </a:xfrm>
          <a:prstGeom prst="rect">
            <a:avLst/>
          </a:prstGeom>
          <a:noFill/>
        </p:spPr>
        <p:txBody>
          <a:bodyPr wrap="square" rtlCol="0">
            <a:spAutoFit/>
          </a:bodyPr>
          <a:lstStyle/>
          <a:p>
            <a:r>
              <a:rPr lang="en-US" altLang="zh-CN" dirty="0" smtClean="0"/>
              <a:t>《</a:t>
            </a:r>
            <a:r>
              <a:rPr lang="zh-CN" altLang="en-US" dirty="0" smtClean="0"/>
              <a:t>精神现象学</a:t>
            </a:r>
            <a:r>
              <a:rPr lang="en-US" altLang="zh-CN" dirty="0" smtClean="0"/>
              <a:t>》</a:t>
            </a:r>
            <a:r>
              <a:rPr lang="zh-CN" altLang="en-US" b="1" dirty="0" smtClean="0">
                <a:solidFill>
                  <a:srgbClr val="00B050"/>
                </a:solidFill>
              </a:rPr>
              <a:t>第一轮笔记</a:t>
            </a:r>
            <a:endParaRPr lang="zh-CN" altLang="en-US" b="1" dirty="0">
              <a:solidFill>
                <a:srgbClr val="00B050"/>
              </a:solidFill>
            </a:endParaRPr>
          </a:p>
        </p:txBody>
      </p:sp>
      <p:pic>
        <p:nvPicPr>
          <p:cNvPr id="5" name="图片 4"/>
          <p:cNvPicPr/>
          <p:nvPr/>
        </p:nvPicPr>
        <p:blipFill>
          <a:blip r:embed="rId1" cstate="print"/>
          <a:srcRect/>
          <a:stretch>
            <a:fillRect/>
          </a:stretch>
        </p:blipFill>
        <p:spPr bwMode="auto">
          <a:xfrm>
            <a:off x="2915816" y="921528"/>
            <a:ext cx="5156408" cy="58918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1115616" y="260648"/>
            <a:ext cx="7128792" cy="908720"/>
          </a:xfrm>
          <a:prstGeom prst="rect">
            <a:avLst/>
          </a:prstGeom>
        </p:spPr>
        <p:txBody>
          <a:bodyPr vert="horz" lIns="91440" tIns="45720" rIns="91440" bIns="45720" rtlCol="0" anchor="ctr">
            <a:normAutofit fontScale="85000" lnSpcReduction="20000"/>
          </a:bodyPr>
          <a:lstStyle/>
          <a:p>
            <a:pPr marL="857250" indent="-857250">
              <a:lnSpc>
                <a:spcPct val="170000"/>
              </a:lnSpc>
              <a:buFont typeface="+mj-lt"/>
              <a:buAutoNum type="romanUcPeriod" startAt="4"/>
            </a:pPr>
            <a:r>
              <a:rPr lang="en-US" altLang="zh-CN" sz="4000" b="1" dirty="0" smtClean="0">
                <a:solidFill>
                  <a:srgbClr val="00B050"/>
                </a:solidFill>
                <a:latin typeface="+mn-ea"/>
              </a:rPr>
              <a:t>《</a:t>
            </a:r>
            <a:r>
              <a:rPr lang="zh-CN" altLang="en-US" sz="4000" b="1" dirty="0" smtClean="0">
                <a:solidFill>
                  <a:srgbClr val="00B050"/>
                </a:solidFill>
                <a:latin typeface="+mn-ea"/>
              </a:rPr>
              <a:t>精神现象学</a:t>
            </a:r>
            <a:r>
              <a:rPr lang="en-US" altLang="zh-CN" sz="4000" b="1" dirty="0" smtClean="0">
                <a:solidFill>
                  <a:srgbClr val="00B050"/>
                </a:solidFill>
                <a:latin typeface="+mn-ea"/>
              </a:rPr>
              <a:t>》</a:t>
            </a:r>
            <a:r>
              <a:rPr lang="zh-CN" altLang="en-US" sz="4000" b="1" dirty="0" smtClean="0">
                <a:solidFill>
                  <a:srgbClr val="00B050"/>
                </a:solidFill>
                <a:latin typeface="+mn-ea"/>
              </a:rPr>
              <a:t>研究展示</a:t>
            </a:r>
            <a:endParaRPr lang="en-US" altLang="zh-CN" sz="4000" b="1" dirty="0" smtClean="0">
              <a:solidFill>
                <a:srgbClr val="00B050"/>
              </a:solidFill>
              <a:latin typeface="+mn-ea"/>
            </a:endParaRPr>
          </a:p>
        </p:txBody>
      </p:sp>
      <p:pic>
        <p:nvPicPr>
          <p:cNvPr id="1026" name="Picture 2"/>
          <p:cNvPicPr>
            <a:picLocks noChangeAspect="1" noChangeArrowheads="1"/>
          </p:cNvPicPr>
          <p:nvPr/>
        </p:nvPicPr>
        <p:blipFill>
          <a:blip r:embed="rId1" cstate="print"/>
          <a:srcRect/>
          <a:stretch>
            <a:fillRect/>
          </a:stretch>
        </p:blipFill>
        <p:spPr bwMode="auto">
          <a:xfrm>
            <a:off x="262640" y="1484784"/>
            <a:ext cx="8773856"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1187624" y="260648"/>
            <a:ext cx="7056784" cy="908720"/>
          </a:xfrm>
          <a:prstGeom prst="rect">
            <a:avLst/>
          </a:prstGeom>
        </p:spPr>
        <p:txBody>
          <a:bodyPr vert="horz" lIns="91440" tIns="45720" rIns="91440" bIns="45720" rtlCol="0" anchor="ctr">
            <a:normAutofit fontScale="85000" lnSpcReduction="20000"/>
          </a:bodyPr>
          <a:lstStyle/>
          <a:p>
            <a:pPr marL="857250" indent="-857250">
              <a:lnSpc>
                <a:spcPct val="170000"/>
              </a:lnSpc>
              <a:buFont typeface="+mj-lt"/>
              <a:buAutoNum type="romanUcPeriod" startAt="4"/>
            </a:pPr>
            <a:r>
              <a:rPr lang="en-US" altLang="zh-CN" sz="4000" b="1" dirty="0" smtClean="0">
                <a:solidFill>
                  <a:srgbClr val="00B050"/>
                </a:solidFill>
                <a:latin typeface="+mn-ea"/>
              </a:rPr>
              <a:t>《</a:t>
            </a:r>
            <a:r>
              <a:rPr lang="zh-CN" altLang="en-US" sz="4000" b="1" dirty="0" smtClean="0">
                <a:solidFill>
                  <a:srgbClr val="00B050"/>
                </a:solidFill>
                <a:latin typeface="+mn-ea"/>
              </a:rPr>
              <a:t>精神现象学</a:t>
            </a:r>
            <a:r>
              <a:rPr lang="en-US" altLang="zh-CN" sz="4000" b="1" dirty="0" smtClean="0">
                <a:solidFill>
                  <a:srgbClr val="00B050"/>
                </a:solidFill>
                <a:latin typeface="+mn-ea"/>
              </a:rPr>
              <a:t>》</a:t>
            </a:r>
            <a:r>
              <a:rPr lang="zh-CN" altLang="en-US" sz="4000" b="1" dirty="0" smtClean="0">
                <a:solidFill>
                  <a:srgbClr val="00B050"/>
                </a:solidFill>
                <a:latin typeface="+mn-ea"/>
              </a:rPr>
              <a:t>研究展示</a:t>
            </a:r>
            <a:endParaRPr lang="en-US" altLang="zh-CN" sz="4000" b="1" dirty="0" smtClean="0">
              <a:solidFill>
                <a:srgbClr val="00B050"/>
              </a:solidFill>
              <a:latin typeface="+mn-ea"/>
            </a:endParaRPr>
          </a:p>
        </p:txBody>
      </p:sp>
      <p:pic>
        <p:nvPicPr>
          <p:cNvPr id="5" name="图片 4"/>
          <p:cNvPicPr/>
          <p:nvPr/>
        </p:nvPicPr>
        <p:blipFill>
          <a:blip r:embed="rId1" cstate="print"/>
          <a:srcRect/>
          <a:stretch>
            <a:fillRect/>
          </a:stretch>
        </p:blipFill>
        <p:spPr bwMode="auto">
          <a:xfrm>
            <a:off x="539552" y="1196752"/>
            <a:ext cx="7992888" cy="55172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1115616" y="260648"/>
            <a:ext cx="7128792" cy="908720"/>
          </a:xfrm>
          <a:prstGeom prst="rect">
            <a:avLst/>
          </a:prstGeom>
        </p:spPr>
        <p:txBody>
          <a:bodyPr vert="horz" lIns="91440" tIns="45720" rIns="91440" bIns="45720" rtlCol="0" anchor="ctr">
            <a:normAutofit fontScale="85000" lnSpcReduction="20000"/>
          </a:bodyPr>
          <a:lstStyle/>
          <a:p>
            <a:pPr marL="857250" indent="-857250">
              <a:lnSpc>
                <a:spcPct val="170000"/>
              </a:lnSpc>
              <a:buFont typeface="+mj-lt"/>
              <a:buAutoNum type="romanUcPeriod" startAt="4"/>
            </a:pPr>
            <a:r>
              <a:rPr lang="en-US" altLang="zh-CN" sz="4000" b="1" dirty="0" smtClean="0">
                <a:solidFill>
                  <a:srgbClr val="00B050"/>
                </a:solidFill>
                <a:latin typeface="+mn-ea"/>
              </a:rPr>
              <a:t>《</a:t>
            </a:r>
            <a:r>
              <a:rPr lang="zh-CN" altLang="en-US" sz="4000" b="1" dirty="0" smtClean="0">
                <a:solidFill>
                  <a:srgbClr val="00B050"/>
                </a:solidFill>
                <a:latin typeface="+mn-ea"/>
              </a:rPr>
              <a:t>精神现象学</a:t>
            </a:r>
            <a:r>
              <a:rPr lang="en-US" altLang="zh-CN" sz="4000" b="1" dirty="0" smtClean="0">
                <a:solidFill>
                  <a:srgbClr val="00B050"/>
                </a:solidFill>
                <a:latin typeface="+mn-ea"/>
              </a:rPr>
              <a:t>》</a:t>
            </a:r>
            <a:r>
              <a:rPr lang="zh-CN" altLang="en-US" sz="4000" b="1" dirty="0" smtClean="0">
                <a:solidFill>
                  <a:srgbClr val="00B050"/>
                </a:solidFill>
                <a:latin typeface="+mn-ea"/>
              </a:rPr>
              <a:t>研究展示</a:t>
            </a:r>
            <a:endParaRPr lang="en-US" altLang="zh-CN" sz="4000" b="1" dirty="0" smtClean="0">
              <a:solidFill>
                <a:srgbClr val="00B050"/>
              </a:solidFill>
              <a:latin typeface="+mn-ea"/>
            </a:endParaRPr>
          </a:p>
        </p:txBody>
      </p:sp>
      <p:pic>
        <p:nvPicPr>
          <p:cNvPr id="5" name="图片 4"/>
          <p:cNvPicPr/>
          <p:nvPr/>
        </p:nvPicPr>
        <p:blipFill>
          <a:blip r:embed="rId1" cstate="print"/>
          <a:srcRect/>
          <a:stretch>
            <a:fillRect/>
          </a:stretch>
        </p:blipFill>
        <p:spPr bwMode="auto">
          <a:xfrm>
            <a:off x="467544" y="1340768"/>
            <a:ext cx="8208912" cy="532859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051720" y="1772816"/>
            <a:ext cx="5752728" cy="3816424"/>
          </a:xfrm>
        </p:spPr>
        <p:txBody>
          <a:bodyPr>
            <a:normAutofit/>
          </a:bodyPr>
          <a:lstStyle/>
          <a:p>
            <a:pPr marL="571500" indent="-571500" algn="l">
              <a:lnSpc>
                <a:spcPct val="170000"/>
              </a:lnSpc>
              <a:buFont typeface="+mj-ea"/>
              <a:buAutoNum type="circleNumDbPlain"/>
            </a:pPr>
            <a:r>
              <a:rPr lang="zh-CN" altLang="en-US" sz="2800" b="1" dirty="0" smtClean="0">
                <a:solidFill>
                  <a:srgbClr val="00B050"/>
                </a:solidFill>
                <a:latin typeface="+mn-ea"/>
              </a:rPr>
              <a:t>哲学是什么</a:t>
            </a:r>
            <a:endParaRPr lang="en-US" altLang="zh-CN" sz="2800" b="1" dirty="0" smtClean="0">
              <a:solidFill>
                <a:srgbClr val="00B050"/>
              </a:solidFill>
              <a:latin typeface="+mn-ea"/>
            </a:endParaRPr>
          </a:p>
          <a:p>
            <a:pPr marL="571500" indent="-571500" algn="l">
              <a:lnSpc>
                <a:spcPct val="170000"/>
              </a:lnSpc>
              <a:buFont typeface="+mj-ea"/>
              <a:buAutoNum type="circleNumDbPlain"/>
            </a:pPr>
            <a:r>
              <a:rPr lang="zh-CN" altLang="en-US" sz="2800" b="1" dirty="0" smtClean="0">
                <a:solidFill>
                  <a:srgbClr val="00B050"/>
                </a:solidFill>
                <a:latin typeface="+mn-ea"/>
              </a:rPr>
              <a:t>哲学的意义</a:t>
            </a:r>
            <a:endParaRPr lang="en-US" altLang="zh-CN" sz="2800" b="1" dirty="0" smtClean="0">
              <a:solidFill>
                <a:srgbClr val="00B050"/>
              </a:solidFill>
              <a:latin typeface="+mn-ea"/>
            </a:endParaRPr>
          </a:p>
          <a:p>
            <a:pPr marL="571500" indent="-571500" algn="l">
              <a:lnSpc>
                <a:spcPct val="170000"/>
              </a:lnSpc>
              <a:buFont typeface="+mj-ea"/>
              <a:buAutoNum type="circleNumDbPlain"/>
            </a:pPr>
            <a:r>
              <a:rPr lang="zh-CN" altLang="en-US" sz="2800" b="1" dirty="0" smtClean="0">
                <a:solidFill>
                  <a:srgbClr val="00B050"/>
                </a:solidFill>
                <a:latin typeface="+mn-ea"/>
              </a:rPr>
              <a:t>黑格尔哲学的意义</a:t>
            </a:r>
            <a:endParaRPr lang="en-US" altLang="zh-CN" sz="2800" b="1" dirty="0" smtClean="0">
              <a:solidFill>
                <a:srgbClr val="00B050"/>
              </a:solidFill>
              <a:latin typeface="+mn-ea"/>
            </a:endParaRPr>
          </a:p>
          <a:p>
            <a:pPr marL="571500" indent="-571500" algn="l">
              <a:lnSpc>
                <a:spcPct val="170000"/>
              </a:lnSpc>
              <a:buFont typeface="+mj-ea"/>
              <a:buAutoNum type="circleNumDbPlain"/>
            </a:pPr>
            <a:r>
              <a:rPr lang="zh-CN" altLang="en-US" sz="2800" b="1" dirty="0" smtClean="0">
                <a:solidFill>
                  <a:srgbClr val="00B050"/>
                </a:solidFill>
                <a:latin typeface="+mn-ea"/>
              </a:rPr>
              <a:t>人生思考</a:t>
            </a:r>
            <a:endParaRPr lang="en-US" altLang="zh-CN" sz="2800" b="1" dirty="0" smtClean="0">
              <a:solidFill>
                <a:srgbClr val="00B050"/>
              </a:solidFill>
              <a:latin typeface="+mn-ea"/>
            </a:endParaRPr>
          </a:p>
        </p:txBody>
      </p:sp>
      <p:sp>
        <p:nvSpPr>
          <p:cNvPr id="4" name="标题 1"/>
          <p:cNvSpPr txBox="1"/>
          <p:nvPr/>
        </p:nvSpPr>
        <p:spPr>
          <a:xfrm>
            <a:off x="1475656" y="332656"/>
            <a:ext cx="5688632" cy="936104"/>
          </a:xfrm>
          <a:prstGeom prst="rect">
            <a:avLst/>
          </a:prstGeom>
        </p:spPr>
        <p:txBody>
          <a:bodyPr vert="horz" lIns="91440" tIns="45720" rIns="91440" bIns="45720" rtlCol="0" anchor="ctr">
            <a:normAutofit fontScale="85000" lnSpcReduction="10000"/>
          </a:bodyPr>
          <a:lstStyle/>
          <a:p>
            <a:pPr marL="857250" indent="-857250">
              <a:lnSpc>
                <a:spcPct val="170000"/>
              </a:lnSpc>
              <a:buFont typeface="+mj-lt"/>
              <a:buAutoNum type="romanUcPeriod" startAt="5"/>
            </a:pPr>
            <a:r>
              <a:rPr lang="zh-CN" altLang="en-US" sz="4000" b="1" dirty="0" smtClean="0">
                <a:solidFill>
                  <a:srgbClr val="00B050"/>
                </a:solidFill>
                <a:latin typeface="+mn-ea"/>
              </a:rPr>
              <a:t>哲学的意义与人生思考</a:t>
            </a:r>
            <a:endParaRPr lang="en-US" altLang="zh-CN" sz="4000" b="1" dirty="0" smtClean="0">
              <a:solidFill>
                <a:srgbClr val="00B050"/>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339752" y="1196752"/>
            <a:ext cx="2664296" cy="936104"/>
          </a:xfrm>
        </p:spPr>
        <p:txBody>
          <a:bodyPr>
            <a:normAutofit/>
          </a:bodyPr>
          <a:lstStyle/>
          <a:p>
            <a:pPr marL="571500" indent="-571500" algn="l">
              <a:lnSpc>
                <a:spcPct val="170000"/>
              </a:lnSpc>
              <a:buFont typeface="+mj-ea"/>
              <a:buAutoNum type="circleNumDbPlain"/>
            </a:pPr>
            <a:r>
              <a:rPr lang="zh-CN" altLang="en-US" sz="2800" b="1" dirty="0" smtClean="0">
                <a:solidFill>
                  <a:srgbClr val="00B050"/>
                </a:solidFill>
                <a:latin typeface="+mn-ea"/>
              </a:rPr>
              <a:t>哲学是什么</a:t>
            </a:r>
            <a:endParaRPr lang="en-US" altLang="zh-CN" sz="2800" b="1" dirty="0" smtClean="0">
              <a:solidFill>
                <a:srgbClr val="00B050"/>
              </a:solidFill>
              <a:latin typeface="+mn-ea"/>
            </a:endParaRPr>
          </a:p>
        </p:txBody>
      </p:sp>
      <p:sp>
        <p:nvSpPr>
          <p:cNvPr id="4" name="标题 1"/>
          <p:cNvSpPr txBox="1"/>
          <p:nvPr/>
        </p:nvSpPr>
        <p:spPr>
          <a:xfrm>
            <a:off x="1475656" y="332656"/>
            <a:ext cx="5688632" cy="936104"/>
          </a:xfrm>
          <a:prstGeom prst="rect">
            <a:avLst/>
          </a:prstGeom>
        </p:spPr>
        <p:txBody>
          <a:bodyPr vert="horz" lIns="91440" tIns="45720" rIns="91440" bIns="45720" rtlCol="0" anchor="ctr">
            <a:normAutofit fontScale="85000" lnSpcReduction="10000"/>
          </a:bodyPr>
          <a:lstStyle/>
          <a:p>
            <a:pPr marL="857250" indent="-857250">
              <a:lnSpc>
                <a:spcPct val="170000"/>
              </a:lnSpc>
              <a:buFont typeface="+mj-lt"/>
              <a:buAutoNum type="romanUcPeriod" startAt="5"/>
            </a:pPr>
            <a:r>
              <a:rPr lang="zh-CN" altLang="en-US" sz="4000" b="1" dirty="0" smtClean="0">
                <a:solidFill>
                  <a:srgbClr val="00B050"/>
                </a:solidFill>
                <a:latin typeface="+mn-ea"/>
              </a:rPr>
              <a:t>哲学的意义与人生思考</a:t>
            </a:r>
            <a:endParaRPr lang="en-US" altLang="zh-CN" sz="4000" b="1" dirty="0" smtClean="0">
              <a:solidFill>
                <a:srgbClr val="00B050"/>
              </a:solidFill>
              <a:latin typeface="+mn-ea"/>
            </a:endParaRPr>
          </a:p>
        </p:txBody>
      </p:sp>
      <p:sp>
        <p:nvSpPr>
          <p:cNvPr id="5" name="副标题 2"/>
          <p:cNvSpPr txBox="1"/>
          <p:nvPr/>
        </p:nvSpPr>
        <p:spPr>
          <a:xfrm>
            <a:off x="827584" y="2060848"/>
            <a:ext cx="7272808" cy="1656184"/>
          </a:xfrm>
          <a:prstGeom prst="rect">
            <a:avLst/>
          </a:prstGeom>
        </p:spPr>
        <p:txBody>
          <a:bodyPr vert="horz" lIns="91440" tIns="45720" rIns="91440" bIns="45720" rtlCol="0">
            <a:noAutofit/>
          </a:bodyPr>
          <a:lstStyle/>
          <a:p>
            <a:pPr marL="457200" indent="-457200">
              <a:lnSpc>
                <a:spcPct val="150000"/>
              </a:lnSpc>
            </a:pPr>
            <a:r>
              <a:rPr lang="zh-CN" altLang="en-US" sz="2000" dirty="0" smtClean="0">
                <a:latin typeface="+mn-ea"/>
              </a:rPr>
              <a:t>    哲学（英文：</a:t>
            </a:r>
            <a:r>
              <a:rPr lang="en-US" altLang="zh-CN" sz="2000" dirty="0" smtClean="0">
                <a:latin typeface="+mn-ea"/>
              </a:rPr>
              <a:t>Philosophy</a:t>
            </a:r>
            <a:r>
              <a:rPr lang="zh-CN" altLang="en-US" sz="2000" dirty="0" smtClean="0">
                <a:latin typeface="+mn-ea"/>
              </a:rPr>
              <a:t>，希腊语：</a:t>
            </a:r>
            <a:r>
              <a:rPr lang="en-US" altLang="zh-CN" sz="2000" dirty="0" err="1" smtClean="0">
                <a:latin typeface="+mn-ea"/>
              </a:rPr>
              <a:t>Φιλοσοφία</a:t>
            </a:r>
            <a:r>
              <a:rPr lang="zh-CN" altLang="en-US" sz="2000" dirty="0" smtClean="0">
                <a:latin typeface="+mn-ea"/>
              </a:rPr>
              <a:t>）</a:t>
            </a:r>
            <a:endParaRPr lang="en-US" altLang="zh-CN" sz="2000" dirty="0" smtClean="0">
              <a:latin typeface="+mn-ea"/>
            </a:endParaRPr>
          </a:p>
          <a:p>
            <a:pPr marL="457200" indent="-457200">
              <a:lnSpc>
                <a:spcPct val="150000"/>
              </a:lnSpc>
            </a:pPr>
            <a:r>
              <a:rPr lang="zh-CN" altLang="en-US" sz="2000" dirty="0" smtClean="0">
                <a:latin typeface="+mn-ea"/>
              </a:rPr>
              <a:t>是对世界基本和普遍之问题研究的学科，是关于世界观的理论</a:t>
            </a:r>
            <a:endParaRPr lang="en-US" altLang="zh-CN" sz="2000" dirty="0" smtClean="0">
              <a:latin typeface="+mn-ea"/>
            </a:endParaRPr>
          </a:p>
          <a:p>
            <a:pPr marL="457200" indent="-457200">
              <a:lnSpc>
                <a:spcPct val="150000"/>
              </a:lnSpc>
            </a:pPr>
            <a:r>
              <a:rPr lang="zh-CN" altLang="en-US" sz="2000" dirty="0" smtClean="0">
                <a:latin typeface="+mn-ea"/>
              </a:rPr>
              <a:t>体系。</a:t>
            </a:r>
            <a:endParaRPr lang="zh-CN" altLang="en-US" sz="2000" dirty="0" smtClean="0">
              <a:latin typeface="+mn-ea"/>
            </a:endParaRPr>
          </a:p>
        </p:txBody>
      </p:sp>
      <p:sp>
        <p:nvSpPr>
          <p:cNvPr id="6" name="副标题 2"/>
          <p:cNvSpPr txBox="1"/>
          <p:nvPr/>
        </p:nvSpPr>
        <p:spPr>
          <a:xfrm>
            <a:off x="827584" y="3789040"/>
            <a:ext cx="6912768" cy="1944216"/>
          </a:xfrm>
          <a:prstGeom prst="rect">
            <a:avLst/>
          </a:prstGeom>
        </p:spPr>
        <p:txBody>
          <a:bodyPr vert="horz" lIns="91440" tIns="45720" rIns="91440" bIns="45720" rtlCol="0">
            <a:noAutofit/>
          </a:bodyPr>
          <a:lstStyle/>
          <a:p>
            <a:pPr marL="457200" indent="-457200">
              <a:lnSpc>
                <a:spcPct val="150000"/>
              </a:lnSpc>
            </a:pPr>
            <a:r>
              <a:rPr lang="zh-CN" altLang="en-US" sz="2000" dirty="0" smtClean="0">
                <a:latin typeface="+mn-ea"/>
              </a:rPr>
              <a:t>    哲学按其希腊语词源是“追寻智慧”的意思。中文里，</a:t>
            </a:r>
            <a:endParaRPr lang="en-US" altLang="zh-CN" sz="2000" dirty="0" smtClean="0">
              <a:latin typeface="+mn-ea"/>
            </a:endParaRPr>
          </a:p>
          <a:p>
            <a:pPr marL="457200" indent="-457200">
              <a:lnSpc>
                <a:spcPct val="150000"/>
              </a:lnSpc>
            </a:pPr>
            <a:r>
              <a:rPr lang="zh-CN" altLang="en-US" sz="2000" dirty="0" smtClean="0">
                <a:latin typeface="+mn-ea"/>
              </a:rPr>
              <a:t>“哲”起源很早，其历史久远。如“孔门十哲”，“古圣先</a:t>
            </a:r>
            <a:endParaRPr lang="en-US" altLang="zh-CN" sz="2000" dirty="0" smtClean="0">
              <a:latin typeface="+mn-ea"/>
            </a:endParaRPr>
          </a:p>
          <a:p>
            <a:pPr marL="457200" indent="-457200">
              <a:lnSpc>
                <a:spcPct val="150000"/>
              </a:lnSpc>
            </a:pPr>
            <a:r>
              <a:rPr lang="zh-CN" altLang="en-US" sz="2000" dirty="0" smtClean="0">
                <a:latin typeface="+mn-ea"/>
              </a:rPr>
              <a:t>哲”等词，“哲”或“哲人”，专指那些善于思辨，学问精</a:t>
            </a:r>
            <a:endParaRPr lang="en-US" altLang="zh-CN" sz="2000" dirty="0" smtClean="0">
              <a:latin typeface="+mn-ea"/>
            </a:endParaRPr>
          </a:p>
          <a:p>
            <a:pPr marL="457200" indent="-457200">
              <a:lnSpc>
                <a:spcPct val="150000"/>
              </a:lnSpc>
            </a:pPr>
            <a:r>
              <a:rPr lang="zh-CN" altLang="en-US" sz="2000" dirty="0" smtClean="0">
                <a:latin typeface="+mn-ea"/>
              </a:rPr>
              <a:t>深者，即西方近似“哲学家”，“思想家”之谓。</a:t>
            </a:r>
            <a:endParaRPr lang="en-US" altLang="zh-CN" sz="2000" dirty="0" smtClean="0">
              <a:latin typeface="+mn-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339752" y="1196752"/>
            <a:ext cx="2664296" cy="936104"/>
          </a:xfrm>
        </p:spPr>
        <p:txBody>
          <a:bodyPr>
            <a:normAutofit/>
          </a:bodyPr>
          <a:lstStyle/>
          <a:p>
            <a:pPr marL="571500" indent="-571500" algn="l">
              <a:lnSpc>
                <a:spcPct val="170000"/>
              </a:lnSpc>
              <a:buFont typeface="+mj-ea"/>
              <a:buAutoNum type="circleNumDbPlain"/>
            </a:pPr>
            <a:r>
              <a:rPr lang="zh-CN" altLang="en-US" sz="2800" b="1" dirty="0" smtClean="0">
                <a:solidFill>
                  <a:srgbClr val="00B050"/>
                </a:solidFill>
                <a:latin typeface="+mn-ea"/>
              </a:rPr>
              <a:t>哲学是什么</a:t>
            </a:r>
            <a:endParaRPr lang="en-US" altLang="zh-CN" sz="2800" b="1" dirty="0" smtClean="0">
              <a:solidFill>
                <a:srgbClr val="00B050"/>
              </a:solidFill>
              <a:latin typeface="+mn-ea"/>
            </a:endParaRPr>
          </a:p>
        </p:txBody>
      </p:sp>
      <p:sp>
        <p:nvSpPr>
          <p:cNvPr id="4" name="标题 1"/>
          <p:cNvSpPr txBox="1"/>
          <p:nvPr/>
        </p:nvSpPr>
        <p:spPr>
          <a:xfrm>
            <a:off x="1475656" y="332656"/>
            <a:ext cx="5688632" cy="936104"/>
          </a:xfrm>
          <a:prstGeom prst="rect">
            <a:avLst/>
          </a:prstGeom>
        </p:spPr>
        <p:txBody>
          <a:bodyPr vert="horz" lIns="91440" tIns="45720" rIns="91440" bIns="45720" rtlCol="0" anchor="ctr">
            <a:normAutofit fontScale="85000" lnSpcReduction="10000"/>
          </a:bodyPr>
          <a:lstStyle/>
          <a:p>
            <a:pPr marL="857250" indent="-857250">
              <a:lnSpc>
                <a:spcPct val="170000"/>
              </a:lnSpc>
              <a:buFont typeface="+mj-lt"/>
              <a:buAutoNum type="romanUcPeriod" startAt="5"/>
            </a:pPr>
            <a:r>
              <a:rPr lang="zh-CN" altLang="en-US" sz="4000" b="1" dirty="0" smtClean="0">
                <a:solidFill>
                  <a:srgbClr val="00B050"/>
                </a:solidFill>
                <a:latin typeface="+mn-ea"/>
              </a:rPr>
              <a:t>哲学的意义与人生思考</a:t>
            </a:r>
            <a:endParaRPr lang="en-US" altLang="zh-CN" sz="4000" b="1" dirty="0" smtClean="0">
              <a:solidFill>
                <a:srgbClr val="00B050"/>
              </a:solidFill>
              <a:latin typeface="+mn-ea"/>
            </a:endParaRPr>
          </a:p>
        </p:txBody>
      </p:sp>
      <p:sp>
        <p:nvSpPr>
          <p:cNvPr id="7" name="副标题 2"/>
          <p:cNvSpPr txBox="1"/>
          <p:nvPr/>
        </p:nvSpPr>
        <p:spPr>
          <a:xfrm>
            <a:off x="683568" y="1916832"/>
            <a:ext cx="7272808" cy="1152128"/>
          </a:xfrm>
          <a:prstGeom prst="rect">
            <a:avLst/>
          </a:prstGeom>
        </p:spPr>
        <p:txBody>
          <a:bodyPr vert="horz" lIns="91440" tIns="45720" rIns="91440" bIns="45720" rtlCol="0">
            <a:noAutofit/>
          </a:bodyPr>
          <a:lstStyle/>
          <a:p>
            <a:pPr marL="457200" indent="-457200">
              <a:lnSpc>
                <a:spcPct val="150000"/>
              </a:lnSpc>
            </a:pPr>
            <a:r>
              <a:rPr lang="zh-CN" altLang="en-US" sz="2000" b="1" dirty="0" smtClean="0">
                <a:latin typeface="+mn-ea"/>
              </a:rPr>
              <a:t>罗素</a:t>
            </a:r>
            <a:r>
              <a:rPr lang="zh-CN" altLang="en-US" sz="2000" dirty="0" smtClean="0">
                <a:latin typeface="+mn-ea"/>
              </a:rPr>
              <a:t>：</a:t>
            </a:r>
            <a:r>
              <a:rPr lang="zh-CN" altLang="en-US" sz="2000" dirty="0" smtClean="0"/>
              <a:t>就我对这个词的理解来说，乃是某种介乎神学与科学</a:t>
            </a:r>
            <a:endParaRPr lang="en-US" altLang="zh-CN" sz="2000" dirty="0" smtClean="0"/>
          </a:p>
          <a:p>
            <a:pPr marL="457200" indent="-457200">
              <a:lnSpc>
                <a:spcPct val="150000"/>
              </a:lnSpc>
            </a:pPr>
            <a:r>
              <a:rPr lang="zh-CN" altLang="en-US" sz="2000" dirty="0" smtClean="0"/>
              <a:t>之间的东西。</a:t>
            </a:r>
            <a:endParaRPr lang="en-US" altLang="zh-CN" sz="2000" dirty="0" smtClean="0"/>
          </a:p>
        </p:txBody>
      </p:sp>
      <p:sp>
        <p:nvSpPr>
          <p:cNvPr id="8" name="副标题 2"/>
          <p:cNvSpPr txBox="1"/>
          <p:nvPr/>
        </p:nvSpPr>
        <p:spPr>
          <a:xfrm>
            <a:off x="683568" y="2924944"/>
            <a:ext cx="7704856" cy="1440160"/>
          </a:xfrm>
          <a:prstGeom prst="rect">
            <a:avLst/>
          </a:prstGeom>
        </p:spPr>
        <p:txBody>
          <a:bodyPr vert="horz" lIns="91440" tIns="45720" rIns="91440" bIns="45720" rtlCol="0">
            <a:noAutofit/>
          </a:bodyPr>
          <a:lstStyle/>
          <a:p>
            <a:pPr marL="457200" indent="-457200">
              <a:lnSpc>
                <a:spcPct val="150000"/>
              </a:lnSpc>
            </a:pPr>
            <a:r>
              <a:rPr lang="zh-CN" altLang="en-US" sz="2000" b="1" dirty="0" smtClean="0">
                <a:latin typeface="+mn-ea"/>
              </a:rPr>
              <a:t>柏拉图</a:t>
            </a:r>
            <a:r>
              <a:rPr lang="zh-CN" altLang="en-US" sz="2000" dirty="0" smtClean="0">
                <a:latin typeface="+mn-ea"/>
              </a:rPr>
              <a:t>：“</a:t>
            </a:r>
            <a:r>
              <a:rPr lang="en-US" altLang="zh-CN" sz="2000" dirty="0" err="1" smtClean="0">
                <a:latin typeface="+mn-ea"/>
              </a:rPr>
              <a:t>thauma</a:t>
            </a:r>
            <a:r>
              <a:rPr lang="en-US" altLang="zh-CN" sz="2000" dirty="0" smtClean="0">
                <a:latin typeface="+mn-ea"/>
              </a:rPr>
              <a:t>”</a:t>
            </a:r>
            <a:r>
              <a:rPr lang="zh-CN" altLang="en-US" sz="2000" b="1" dirty="0" smtClean="0">
                <a:latin typeface="+mn-ea"/>
              </a:rPr>
              <a:t>（惊奇）是哲学家的标志，它是哲学的开端</a:t>
            </a:r>
            <a:r>
              <a:rPr lang="zh-CN" altLang="en-US" sz="2000" dirty="0" smtClean="0">
                <a:latin typeface="+mn-ea"/>
              </a:rPr>
              <a:t>。</a:t>
            </a:r>
            <a:endParaRPr lang="en-US" altLang="zh-CN" sz="2000" dirty="0" smtClean="0">
              <a:latin typeface="+mn-ea"/>
            </a:endParaRPr>
          </a:p>
          <a:p>
            <a:pPr marL="457200" indent="-457200">
              <a:lnSpc>
                <a:spcPct val="150000"/>
              </a:lnSpc>
            </a:pPr>
            <a:r>
              <a:rPr lang="zh-CN" altLang="en-US" sz="2000" dirty="0" smtClean="0">
                <a:latin typeface="+mn-ea"/>
              </a:rPr>
              <a:t>在哲学的注目之下，万物脱去了种种俗世的遮蔽，而将本真展现出</a:t>
            </a:r>
            <a:endParaRPr lang="en-US" altLang="zh-CN" sz="2000" dirty="0" smtClean="0">
              <a:latin typeface="+mn-ea"/>
            </a:endParaRPr>
          </a:p>
          <a:p>
            <a:pPr marL="457200" indent="-457200">
              <a:lnSpc>
                <a:spcPct val="150000"/>
              </a:lnSpc>
            </a:pPr>
            <a:r>
              <a:rPr lang="zh-CN" altLang="en-US" sz="2000" dirty="0" smtClean="0">
                <a:latin typeface="+mn-ea"/>
              </a:rPr>
              <a:t>来。由此，它把自己展现为一种真正解放性的力量。</a:t>
            </a:r>
            <a:endParaRPr lang="zh-CN" altLang="en-US" sz="2000" dirty="0" smtClean="0">
              <a:latin typeface="+mn-ea"/>
            </a:endParaRPr>
          </a:p>
        </p:txBody>
      </p:sp>
      <p:sp>
        <p:nvSpPr>
          <p:cNvPr id="9" name="矩形 8"/>
          <p:cNvSpPr/>
          <p:nvPr/>
        </p:nvSpPr>
        <p:spPr>
          <a:xfrm>
            <a:off x="611560" y="4437113"/>
            <a:ext cx="7776864" cy="2493022"/>
          </a:xfrm>
          <a:prstGeom prst="rect">
            <a:avLst/>
          </a:prstGeom>
        </p:spPr>
        <p:txBody>
          <a:bodyPr wrap="square">
            <a:spAutoFit/>
          </a:bodyPr>
          <a:lstStyle/>
          <a:p>
            <a:pPr>
              <a:lnSpc>
                <a:spcPct val="150000"/>
              </a:lnSpc>
            </a:pPr>
            <a:r>
              <a:rPr lang="zh-CN" altLang="en-US" sz="2000" b="1" dirty="0" smtClean="0">
                <a:latin typeface="+mn-ea"/>
              </a:rPr>
              <a:t>亚里士多德</a:t>
            </a:r>
            <a:r>
              <a:rPr lang="zh-CN" altLang="en-US" sz="2000" dirty="0" smtClean="0">
                <a:latin typeface="+mn-ea"/>
              </a:rPr>
              <a:t>在</a:t>
            </a:r>
            <a:r>
              <a:rPr lang="en-US" altLang="zh-CN" sz="2000" dirty="0" smtClean="0">
                <a:latin typeface="+mn-ea"/>
              </a:rPr>
              <a:t>《</a:t>
            </a:r>
            <a:r>
              <a:rPr lang="zh-CN" altLang="en-US" sz="2000" dirty="0" smtClean="0">
                <a:latin typeface="+mn-ea"/>
              </a:rPr>
              <a:t>形而上学</a:t>
            </a:r>
            <a:r>
              <a:rPr lang="en-US" altLang="zh-CN" sz="2000" dirty="0" smtClean="0">
                <a:latin typeface="+mn-ea"/>
              </a:rPr>
              <a:t>》</a:t>
            </a:r>
            <a:r>
              <a:rPr lang="zh-CN" altLang="en-US" sz="2000" dirty="0" smtClean="0">
                <a:latin typeface="+mn-ea"/>
              </a:rPr>
              <a:t>中说：</a:t>
            </a:r>
            <a:r>
              <a:rPr lang="zh-CN" altLang="en-US" sz="2000" b="1" dirty="0" smtClean="0">
                <a:latin typeface="+mn-ea"/>
              </a:rPr>
              <a:t>求知是所有人的本性</a:t>
            </a:r>
            <a:r>
              <a:rPr lang="zh-CN" altLang="en-US" sz="2000" dirty="0" smtClean="0">
                <a:latin typeface="+mn-ea"/>
              </a:rPr>
              <a:t>。人都是由于惊奇而开始哲学思维的，一开始是对身边不解的东西感到惊奇，继而逐步前进，而对更重大的事情发生疑问，例如关于月相的变化，关于太阳和星辰的变化，以及关于万物的生成。一个感到困惑和惊奇的人，便自觉其无知。</a:t>
            </a:r>
            <a:endParaRPr lang="zh-CN" altLang="en-US" sz="2000" dirty="0">
              <a:latin typeface="+mn-e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339752" y="1196752"/>
            <a:ext cx="2664296" cy="936104"/>
          </a:xfrm>
        </p:spPr>
        <p:txBody>
          <a:bodyPr>
            <a:normAutofit/>
          </a:bodyPr>
          <a:lstStyle/>
          <a:p>
            <a:pPr marL="571500" indent="-571500" algn="l">
              <a:lnSpc>
                <a:spcPct val="170000"/>
              </a:lnSpc>
              <a:buFont typeface="+mj-ea"/>
              <a:buAutoNum type="circleNumDbPlain"/>
            </a:pPr>
            <a:r>
              <a:rPr lang="zh-CN" altLang="en-US" sz="2800" b="1" dirty="0" smtClean="0">
                <a:solidFill>
                  <a:srgbClr val="00B050"/>
                </a:solidFill>
                <a:latin typeface="+mn-ea"/>
              </a:rPr>
              <a:t>哲学是什么</a:t>
            </a:r>
            <a:endParaRPr lang="en-US" altLang="zh-CN" sz="2800" b="1" dirty="0" smtClean="0">
              <a:solidFill>
                <a:srgbClr val="00B050"/>
              </a:solidFill>
              <a:latin typeface="+mn-ea"/>
            </a:endParaRPr>
          </a:p>
        </p:txBody>
      </p:sp>
      <p:sp>
        <p:nvSpPr>
          <p:cNvPr id="4" name="标题 1"/>
          <p:cNvSpPr txBox="1"/>
          <p:nvPr/>
        </p:nvSpPr>
        <p:spPr>
          <a:xfrm>
            <a:off x="1475656" y="332656"/>
            <a:ext cx="5688632" cy="936104"/>
          </a:xfrm>
          <a:prstGeom prst="rect">
            <a:avLst/>
          </a:prstGeom>
        </p:spPr>
        <p:txBody>
          <a:bodyPr vert="horz" lIns="91440" tIns="45720" rIns="91440" bIns="45720" rtlCol="0" anchor="ctr">
            <a:normAutofit fontScale="85000" lnSpcReduction="10000"/>
          </a:bodyPr>
          <a:lstStyle/>
          <a:p>
            <a:pPr marL="857250" indent="-857250">
              <a:lnSpc>
                <a:spcPct val="170000"/>
              </a:lnSpc>
              <a:buFont typeface="+mj-lt"/>
              <a:buAutoNum type="romanUcPeriod" startAt="5"/>
            </a:pPr>
            <a:r>
              <a:rPr lang="zh-CN" altLang="en-US" sz="4000" b="1" dirty="0" smtClean="0">
                <a:solidFill>
                  <a:srgbClr val="00B050"/>
                </a:solidFill>
                <a:latin typeface="+mn-ea"/>
              </a:rPr>
              <a:t>哲学的意义与人生思考</a:t>
            </a:r>
            <a:endParaRPr lang="en-US" altLang="zh-CN" sz="4000" b="1" dirty="0" smtClean="0">
              <a:solidFill>
                <a:srgbClr val="00B050"/>
              </a:solidFill>
              <a:latin typeface="+mn-ea"/>
            </a:endParaRPr>
          </a:p>
        </p:txBody>
      </p:sp>
      <p:sp>
        <p:nvSpPr>
          <p:cNvPr id="11" name="矩形 10"/>
          <p:cNvSpPr/>
          <p:nvPr/>
        </p:nvSpPr>
        <p:spPr>
          <a:xfrm>
            <a:off x="899592" y="2132856"/>
            <a:ext cx="6984776" cy="1938992"/>
          </a:xfrm>
          <a:prstGeom prst="rect">
            <a:avLst/>
          </a:prstGeom>
        </p:spPr>
        <p:txBody>
          <a:bodyPr wrap="square">
            <a:spAutoFit/>
          </a:bodyPr>
          <a:lstStyle/>
          <a:p>
            <a:pPr>
              <a:lnSpc>
                <a:spcPct val="150000"/>
              </a:lnSpc>
            </a:pPr>
            <a:r>
              <a:rPr lang="zh-CN" altLang="en-US" sz="2000" dirty="0" smtClean="0">
                <a:latin typeface="+mn-ea"/>
              </a:rPr>
              <a:t>十八世纪德国著名浪漫派诗人</a:t>
            </a:r>
            <a:r>
              <a:rPr lang="zh-CN" altLang="en-US" sz="2000" b="1" dirty="0" smtClean="0">
                <a:latin typeface="+mn-ea"/>
              </a:rPr>
              <a:t>诺瓦利斯</a:t>
            </a:r>
            <a:r>
              <a:rPr lang="zh-CN" altLang="en-US" sz="2000" dirty="0" smtClean="0">
                <a:latin typeface="+mn-ea"/>
              </a:rPr>
              <a:t>（</a:t>
            </a:r>
            <a:r>
              <a:rPr lang="en-US" altLang="zh-CN" sz="2000" dirty="0" smtClean="0">
                <a:latin typeface="+mn-ea"/>
              </a:rPr>
              <a:t>1771—1801</a:t>
            </a:r>
            <a:r>
              <a:rPr lang="zh-CN" altLang="en-US" sz="2000" dirty="0" smtClean="0">
                <a:latin typeface="+mn-ea"/>
              </a:rPr>
              <a:t>）关于哲学的定义：</a:t>
            </a:r>
            <a:r>
              <a:rPr lang="zh-CN" altLang="en-US" sz="2000" b="1" dirty="0" smtClean="0">
                <a:latin typeface="+mn-ea"/>
              </a:rPr>
              <a:t>哲学是全部科学之母，哲学活动的本质原就是精神还乡，凡是怀着乡愁的冲动到处寻找精神家园的活动皆可称之为哲学。</a:t>
            </a:r>
            <a:endParaRPr lang="zh-CN" altLang="en-US" sz="2000" b="1" dirty="0">
              <a:latin typeface="+mn-ea"/>
            </a:endParaRPr>
          </a:p>
        </p:txBody>
      </p:sp>
      <p:sp>
        <p:nvSpPr>
          <p:cNvPr id="6" name="矩形 5"/>
          <p:cNvSpPr/>
          <p:nvPr/>
        </p:nvSpPr>
        <p:spPr>
          <a:xfrm>
            <a:off x="971600" y="4293096"/>
            <a:ext cx="6696744" cy="1477328"/>
          </a:xfrm>
          <a:prstGeom prst="rect">
            <a:avLst/>
          </a:prstGeom>
        </p:spPr>
        <p:txBody>
          <a:bodyPr wrap="square">
            <a:spAutoFit/>
          </a:bodyPr>
          <a:lstStyle/>
          <a:p>
            <a:pPr>
              <a:lnSpc>
                <a:spcPct val="150000"/>
              </a:lnSpc>
            </a:pPr>
            <a:r>
              <a:rPr lang="zh-CN" altLang="en-US" sz="2000" b="1" dirty="0" smtClean="0"/>
              <a:t>爱因斯坦</a:t>
            </a:r>
            <a:r>
              <a:rPr lang="zh-CN" altLang="en-US" sz="2000" dirty="0" smtClean="0"/>
              <a:t>：如果把科学理解为在最普遍和最广泛的形式中对知识的追求，那么，</a:t>
            </a:r>
            <a:r>
              <a:rPr lang="zh-CN" altLang="en-US" sz="2000" b="1" dirty="0" smtClean="0"/>
              <a:t>哲学显然就可以被认为是全部科学之母。</a:t>
            </a:r>
            <a:endParaRPr lang="zh-CN" altLang="en-US" sz="20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339752" y="1196752"/>
            <a:ext cx="2664296" cy="936104"/>
          </a:xfrm>
        </p:spPr>
        <p:txBody>
          <a:bodyPr>
            <a:normAutofit/>
          </a:bodyPr>
          <a:lstStyle/>
          <a:p>
            <a:pPr marL="571500" indent="-571500" algn="l">
              <a:lnSpc>
                <a:spcPct val="170000"/>
              </a:lnSpc>
              <a:buFont typeface="+mj-ea"/>
              <a:buAutoNum type="circleNumDbPlain"/>
            </a:pPr>
            <a:r>
              <a:rPr lang="zh-CN" altLang="en-US" sz="2800" b="1" dirty="0" smtClean="0">
                <a:solidFill>
                  <a:srgbClr val="00B050"/>
                </a:solidFill>
                <a:latin typeface="+mn-ea"/>
              </a:rPr>
              <a:t>哲学是什么</a:t>
            </a:r>
            <a:endParaRPr lang="en-US" altLang="zh-CN" sz="2800" b="1" dirty="0" smtClean="0">
              <a:solidFill>
                <a:srgbClr val="00B050"/>
              </a:solidFill>
              <a:latin typeface="+mn-ea"/>
            </a:endParaRPr>
          </a:p>
        </p:txBody>
      </p:sp>
      <p:sp>
        <p:nvSpPr>
          <p:cNvPr id="4" name="标题 1"/>
          <p:cNvSpPr txBox="1"/>
          <p:nvPr/>
        </p:nvSpPr>
        <p:spPr>
          <a:xfrm>
            <a:off x="1475656" y="332656"/>
            <a:ext cx="5688632" cy="936104"/>
          </a:xfrm>
          <a:prstGeom prst="rect">
            <a:avLst/>
          </a:prstGeom>
        </p:spPr>
        <p:txBody>
          <a:bodyPr vert="horz" lIns="91440" tIns="45720" rIns="91440" bIns="45720" rtlCol="0" anchor="ctr">
            <a:normAutofit fontScale="85000" lnSpcReduction="10000"/>
          </a:bodyPr>
          <a:lstStyle/>
          <a:p>
            <a:pPr marL="857250" indent="-857250">
              <a:lnSpc>
                <a:spcPct val="170000"/>
              </a:lnSpc>
              <a:buFont typeface="+mj-lt"/>
              <a:buAutoNum type="romanUcPeriod" startAt="5"/>
            </a:pPr>
            <a:r>
              <a:rPr lang="zh-CN" altLang="en-US" sz="4000" b="1" dirty="0" smtClean="0">
                <a:solidFill>
                  <a:srgbClr val="00B050"/>
                </a:solidFill>
                <a:latin typeface="+mn-ea"/>
              </a:rPr>
              <a:t>哲学的意义与人生思考</a:t>
            </a:r>
            <a:endParaRPr lang="en-US" altLang="zh-CN" sz="4000" b="1" dirty="0" smtClean="0">
              <a:solidFill>
                <a:srgbClr val="00B050"/>
              </a:solidFill>
              <a:latin typeface="+mn-ea"/>
            </a:endParaRPr>
          </a:p>
        </p:txBody>
      </p:sp>
      <p:sp>
        <p:nvSpPr>
          <p:cNvPr id="5" name="副标题 2"/>
          <p:cNvSpPr txBox="1"/>
          <p:nvPr/>
        </p:nvSpPr>
        <p:spPr>
          <a:xfrm>
            <a:off x="755576" y="5157192"/>
            <a:ext cx="7272808" cy="1080120"/>
          </a:xfrm>
          <a:prstGeom prst="rect">
            <a:avLst/>
          </a:prstGeom>
        </p:spPr>
        <p:txBody>
          <a:bodyPr vert="horz" lIns="91440" tIns="45720" rIns="91440" bIns="45720" rtlCol="0">
            <a:noAutofit/>
          </a:bodyPr>
          <a:lstStyle/>
          <a:p>
            <a:pPr marL="457200" indent="-457200">
              <a:lnSpc>
                <a:spcPct val="150000"/>
              </a:lnSpc>
            </a:pPr>
            <a:r>
              <a:rPr lang="zh-CN" altLang="en-US" sz="2000" dirty="0" smtClean="0">
                <a:latin typeface="+mn-ea"/>
              </a:rPr>
              <a:t>    </a:t>
            </a:r>
            <a:endParaRPr lang="zh-CN" altLang="en-US" sz="2000" dirty="0" smtClean="0">
              <a:latin typeface="+mn-ea"/>
            </a:endParaRPr>
          </a:p>
        </p:txBody>
      </p:sp>
      <p:sp>
        <p:nvSpPr>
          <p:cNvPr id="8" name="矩形 7"/>
          <p:cNvSpPr/>
          <p:nvPr/>
        </p:nvSpPr>
        <p:spPr>
          <a:xfrm>
            <a:off x="827584" y="2060848"/>
            <a:ext cx="6984776" cy="2400657"/>
          </a:xfrm>
          <a:prstGeom prst="rect">
            <a:avLst/>
          </a:prstGeom>
        </p:spPr>
        <p:txBody>
          <a:bodyPr wrap="square">
            <a:spAutoFit/>
          </a:bodyPr>
          <a:lstStyle/>
          <a:p>
            <a:pPr>
              <a:lnSpc>
                <a:spcPct val="150000"/>
              </a:lnSpc>
            </a:pPr>
            <a:r>
              <a:rPr lang="zh-CN" altLang="en-US" sz="2000" b="1" dirty="0" smtClean="0">
                <a:latin typeface="+mn-ea"/>
              </a:rPr>
              <a:t>黑格尔</a:t>
            </a:r>
            <a:r>
              <a:rPr lang="zh-CN" altLang="en-US" sz="2000" dirty="0" smtClean="0">
                <a:latin typeface="+mn-ea"/>
              </a:rPr>
              <a:t>：哲学是一种特殊的思维运动，哲学是对绝对的追求。“哲学以绝对为对象，它是一种特殊的思维方式”</a:t>
            </a:r>
            <a:r>
              <a:rPr lang="en-US" altLang="zh-CN" sz="2000" dirty="0" smtClean="0">
                <a:latin typeface="+mn-ea"/>
              </a:rPr>
              <a:t>——</a:t>
            </a:r>
            <a:r>
              <a:rPr lang="zh-CN" altLang="en-US" sz="2000" dirty="0" smtClean="0">
                <a:latin typeface="+mn-ea"/>
              </a:rPr>
              <a:t>黑格尔</a:t>
            </a:r>
            <a:r>
              <a:rPr lang="en-US" altLang="zh-CN" sz="2000" dirty="0" smtClean="0">
                <a:latin typeface="+mn-ea"/>
              </a:rPr>
              <a:t>《</a:t>
            </a:r>
            <a:r>
              <a:rPr lang="zh-CN" altLang="en-US" sz="2000" dirty="0" smtClean="0">
                <a:latin typeface="+mn-ea"/>
              </a:rPr>
              <a:t>小逻辑</a:t>
            </a:r>
            <a:r>
              <a:rPr lang="en-US" altLang="zh-CN" sz="2000" dirty="0" smtClean="0">
                <a:latin typeface="+mn-ea"/>
              </a:rPr>
              <a:t>》</a:t>
            </a:r>
            <a:r>
              <a:rPr lang="zh-CN" altLang="en-US" sz="2000" dirty="0" smtClean="0">
                <a:latin typeface="+mn-ea"/>
              </a:rPr>
              <a:t>。</a:t>
            </a:r>
            <a:endParaRPr lang="en-US" altLang="zh-CN" sz="2000" dirty="0" smtClean="0">
              <a:latin typeface="+mn-ea"/>
            </a:endParaRPr>
          </a:p>
          <a:p>
            <a:pPr marL="457200" indent="-457200">
              <a:lnSpc>
                <a:spcPct val="150000"/>
              </a:lnSpc>
            </a:pPr>
            <a:r>
              <a:rPr lang="zh-CN" altLang="en-US" sz="2000" dirty="0" smtClean="0">
                <a:latin typeface="+mn-ea"/>
              </a:rPr>
              <a:t>黑格尔宣称他的哲学就是真理，那么，按照黑格尔的意思，</a:t>
            </a:r>
            <a:endParaRPr lang="en-US" altLang="zh-CN" sz="2000" dirty="0" smtClean="0">
              <a:latin typeface="+mn-ea"/>
            </a:endParaRPr>
          </a:p>
          <a:p>
            <a:pPr marL="457200" indent="-457200">
              <a:lnSpc>
                <a:spcPct val="150000"/>
              </a:lnSpc>
            </a:pPr>
            <a:r>
              <a:rPr lang="zh-CN" altLang="en-US" sz="2000" dirty="0" smtClean="0">
                <a:latin typeface="+mn-ea"/>
              </a:rPr>
              <a:t>哲学就是智慧，不只是爱智慧，学哲学就是为了获得智慧。</a:t>
            </a:r>
            <a:endParaRPr lang="zh-CN" altLang="en-US" sz="2000" dirty="0" smtClean="0">
              <a:latin typeface="+mn-ea"/>
            </a:endParaRPr>
          </a:p>
        </p:txBody>
      </p:sp>
      <p:sp>
        <p:nvSpPr>
          <p:cNvPr id="9" name="矩形 8"/>
          <p:cNvSpPr/>
          <p:nvPr/>
        </p:nvSpPr>
        <p:spPr>
          <a:xfrm>
            <a:off x="827584" y="4653136"/>
            <a:ext cx="7128792" cy="1477328"/>
          </a:xfrm>
          <a:prstGeom prst="rect">
            <a:avLst/>
          </a:prstGeom>
        </p:spPr>
        <p:txBody>
          <a:bodyPr wrap="square">
            <a:spAutoFit/>
          </a:bodyPr>
          <a:lstStyle/>
          <a:p>
            <a:pPr>
              <a:lnSpc>
                <a:spcPct val="150000"/>
              </a:lnSpc>
            </a:pPr>
            <a:r>
              <a:rPr lang="zh-CN" altLang="en-US" sz="2000" b="1" dirty="0" smtClean="0"/>
              <a:t>吕新洲</a:t>
            </a:r>
            <a:r>
              <a:rPr lang="zh-CN" altLang="en-US" sz="2000" dirty="0" smtClean="0"/>
              <a:t>：</a:t>
            </a:r>
            <a:r>
              <a:rPr lang="zh-CN" altLang="en-US" sz="2000" b="1" dirty="0" smtClean="0">
                <a:solidFill>
                  <a:srgbClr val="00B050"/>
                </a:solidFill>
              </a:rPr>
              <a:t>哲学就是理解与表达，哲学就是获得与传播智慧，追求透彻的理解</a:t>
            </a:r>
            <a:r>
              <a:rPr lang="en-US" altLang="zh-CN" sz="2000" b="1" dirty="0" smtClean="0">
                <a:solidFill>
                  <a:srgbClr val="00B050"/>
                </a:solidFill>
              </a:rPr>
              <a:t>——</a:t>
            </a:r>
            <a:r>
              <a:rPr lang="zh-CN" altLang="en-US" sz="2000" b="1" dirty="0" smtClean="0">
                <a:solidFill>
                  <a:srgbClr val="00B050"/>
                </a:solidFill>
              </a:rPr>
              <a:t>得到真知，追求清晰的表达</a:t>
            </a:r>
            <a:r>
              <a:rPr lang="en-US" altLang="zh-CN" sz="2000" b="1" dirty="0" smtClean="0">
                <a:solidFill>
                  <a:srgbClr val="00B050"/>
                </a:solidFill>
              </a:rPr>
              <a:t>——</a:t>
            </a:r>
            <a:r>
              <a:rPr lang="zh-CN" altLang="en-US" sz="2000" b="1" dirty="0" smtClean="0">
                <a:solidFill>
                  <a:srgbClr val="00B050"/>
                </a:solidFill>
              </a:rPr>
              <a:t>让别人得到真知。</a:t>
            </a:r>
            <a:endParaRPr lang="zh-CN" altLang="en-US" sz="2000" b="1" dirty="0">
              <a:solidFill>
                <a:srgbClr val="00B05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475656" y="260648"/>
            <a:ext cx="5688632" cy="936104"/>
          </a:xfrm>
        </p:spPr>
        <p:txBody>
          <a:bodyPr>
            <a:normAutofit/>
          </a:bodyPr>
          <a:lstStyle/>
          <a:p>
            <a:r>
              <a:rPr lang="zh-CN" altLang="en-US" sz="3600" b="1" dirty="0" smtClean="0"/>
              <a:t>目录</a:t>
            </a:r>
            <a:endParaRPr lang="zh-CN" altLang="en-US" sz="3600" b="1" dirty="0"/>
          </a:p>
        </p:txBody>
      </p:sp>
      <p:sp>
        <p:nvSpPr>
          <p:cNvPr id="3" name="副标题 2"/>
          <p:cNvSpPr>
            <a:spLocks noGrp="1"/>
          </p:cNvSpPr>
          <p:nvPr>
            <p:ph type="subTitle" idx="1"/>
          </p:nvPr>
        </p:nvSpPr>
        <p:spPr>
          <a:xfrm>
            <a:off x="1763688" y="1268760"/>
            <a:ext cx="6120680" cy="5256584"/>
          </a:xfrm>
        </p:spPr>
        <p:txBody>
          <a:bodyPr>
            <a:normAutofit fontScale="77500" lnSpcReduction="20000"/>
          </a:bodyPr>
          <a:lstStyle/>
          <a:p>
            <a:pPr marL="571500" indent="-571500" algn="l">
              <a:lnSpc>
                <a:spcPct val="120000"/>
              </a:lnSpc>
              <a:buFont typeface="+mj-ea"/>
              <a:buAutoNum type="ea1JpnChsDbPeriod"/>
            </a:pPr>
            <a:r>
              <a:rPr lang="zh-CN" altLang="en-US" sz="3400" dirty="0" smtClean="0">
                <a:solidFill>
                  <a:schemeClr val="tx1"/>
                </a:solidFill>
                <a:latin typeface="+mn-ea"/>
              </a:rPr>
              <a:t>我的哲学研究历程</a:t>
            </a:r>
            <a:endParaRPr lang="en-US" altLang="zh-CN" sz="3400" dirty="0" smtClean="0">
              <a:solidFill>
                <a:schemeClr val="tx1"/>
              </a:solidFill>
              <a:latin typeface="+mn-ea"/>
            </a:endParaRPr>
          </a:p>
          <a:p>
            <a:pPr marL="571500" indent="-571500" algn="l">
              <a:lnSpc>
                <a:spcPct val="120000"/>
              </a:lnSpc>
              <a:buFont typeface="+mj-ea"/>
              <a:buAutoNum type="ea1JpnChsDbPeriod"/>
            </a:pPr>
            <a:r>
              <a:rPr lang="zh-CN" altLang="en-US" sz="3400" dirty="0" smtClean="0">
                <a:solidFill>
                  <a:schemeClr val="tx1"/>
                </a:solidFill>
                <a:latin typeface="+mn-ea"/>
              </a:rPr>
              <a:t>德国古典哲学简介</a:t>
            </a:r>
            <a:endParaRPr lang="en-US" altLang="zh-CN" sz="3400" dirty="0" smtClean="0">
              <a:solidFill>
                <a:schemeClr val="tx1"/>
              </a:solidFill>
              <a:latin typeface="+mn-ea"/>
            </a:endParaRPr>
          </a:p>
          <a:p>
            <a:pPr marL="571500" indent="-571500" algn="l">
              <a:lnSpc>
                <a:spcPct val="120000"/>
              </a:lnSpc>
              <a:buFont typeface="+mj-ea"/>
              <a:buAutoNum type="ea1JpnChsDbPeriod"/>
            </a:pPr>
            <a:r>
              <a:rPr lang="zh-CN" altLang="en-US" sz="3400" dirty="0" smtClean="0">
                <a:solidFill>
                  <a:srgbClr val="FF0000"/>
                </a:solidFill>
                <a:latin typeface="+mn-ea"/>
              </a:rPr>
              <a:t>黑格尔哲学著作详介</a:t>
            </a:r>
            <a:endParaRPr lang="en-US" altLang="zh-CN" sz="3400" dirty="0" smtClean="0">
              <a:solidFill>
                <a:srgbClr val="FF0000"/>
              </a:solidFill>
              <a:latin typeface="+mn-ea"/>
            </a:endParaRPr>
          </a:p>
          <a:p>
            <a:pPr marL="571500" indent="-571500" algn="l">
              <a:lnSpc>
                <a:spcPct val="120000"/>
              </a:lnSpc>
              <a:buFont typeface="+mj-ea"/>
              <a:buAutoNum type="ea1JpnChsDbPeriod"/>
            </a:pPr>
            <a:r>
              <a:rPr lang="zh-CN" altLang="en-US" sz="3400" dirty="0" smtClean="0">
                <a:solidFill>
                  <a:srgbClr val="FF0000"/>
                </a:solidFill>
                <a:latin typeface="+mn-ea"/>
              </a:rPr>
              <a:t>黑格尔哲学的两个体系</a:t>
            </a:r>
            <a:endParaRPr lang="en-US" altLang="zh-CN" sz="3400" dirty="0" smtClean="0">
              <a:solidFill>
                <a:srgbClr val="FF0000"/>
              </a:solidFill>
              <a:latin typeface="+mn-ea"/>
            </a:endParaRPr>
          </a:p>
          <a:p>
            <a:pPr marL="571500" indent="-571500" algn="l">
              <a:lnSpc>
                <a:spcPct val="120000"/>
              </a:lnSpc>
              <a:buFont typeface="+mj-ea"/>
              <a:buAutoNum type="ea1JpnChsDbPeriod"/>
            </a:pPr>
            <a:r>
              <a:rPr lang="zh-CN" altLang="en-US" sz="3400" dirty="0" smtClean="0">
                <a:solidFill>
                  <a:srgbClr val="FF0000"/>
                </a:solidFill>
                <a:latin typeface="+mn-ea"/>
              </a:rPr>
              <a:t>哲学的认识模式</a:t>
            </a:r>
            <a:endParaRPr lang="en-US" altLang="zh-CN" sz="3400" dirty="0" smtClean="0">
              <a:solidFill>
                <a:srgbClr val="FF0000"/>
              </a:solidFill>
              <a:latin typeface="+mn-ea"/>
            </a:endParaRPr>
          </a:p>
          <a:p>
            <a:pPr marL="571500" indent="-571500" algn="l">
              <a:lnSpc>
                <a:spcPct val="120000"/>
              </a:lnSpc>
              <a:buFont typeface="+mj-ea"/>
              <a:buAutoNum type="ea1JpnChsDbPeriod"/>
            </a:pPr>
            <a:r>
              <a:rPr lang="zh-CN" altLang="en-US" sz="3400" dirty="0" smtClean="0">
                <a:solidFill>
                  <a:srgbClr val="FF0000"/>
                </a:solidFill>
                <a:latin typeface="+mn-ea"/>
              </a:rPr>
              <a:t>天人合一的哲学认识</a:t>
            </a:r>
            <a:endParaRPr lang="en-US" altLang="zh-CN" sz="3400" dirty="0" smtClean="0">
              <a:solidFill>
                <a:srgbClr val="FF0000"/>
              </a:solidFill>
              <a:latin typeface="+mn-ea"/>
            </a:endParaRPr>
          </a:p>
          <a:p>
            <a:pPr marL="571500" indent="-571500" algn="l">
              <a:lnSpc>
                <a:spcPct val="120000"/>
              </a:lnSpc>
              <a:buFont typeface="+mj-ea"/>
              <a:buAutoNum type="ea1JpnChsDbPeriod"/>
            </a:pPr>
            <a:r>
              <a:rPr lang="en-US" altLang="zh-CN" sz="3400" dirty="0" smtClean="0">
                <a:solidFill>
                  <a:schemeClr val="tx1"/>
                </a:solidFill>
                <a:latin typeface="+mn-ea"/>
              </a:rPr>
              <a:t>《</a:t>
            </a:r>
            <a:r>
              <a:rPr lang="zh-CN" altLang="en-US" sz="3400" dirty="0" smtClean="0">
                <a:solidFill>
                  <a:schemeClr val="tx1"/>
                </a:solidFill>
                <a:latin typeface="+mn-ea"/>
              </a:rPr>
              <a:t>精神现象学</a:t>
            </a:r>
            <a:r>
              <a:rPr lang="en-US" altLang="zh-CN" sz="3400" dirty="0" smtClean="0">
                <a:solidFill>
                  <a:schemeClr val="tx1"/>
                </a:solidFill>
                <a:latin typeface="+mn-ea"/>
              </a:rPr>
              <a:t>》</a:t>
            </a:r>
            <a:r>
              <a:rPr lang="zh-CN" altLang="en-US" sz="3400" dirty="0" smtClean="0">
                <a:solidFill>
                  <a:schemeClr val="tx1"/>
                </a:solidFill>
                <a:latin typeface="+mn-ea"/>
              </a:rPr>
              <a:t>简介</a:t>
            </a:r>
            <a:endParaRPr lang="en-US" altLang="zh-CN" sz="3400" dirty="0" smtClean="0">
              <a:solidFill>
                <a:schemeClr val="tx1"/>
              </a:solidFill>
              <a:latin typeface="+mn-ea"/>
            </a:endParaRPr>
          </a:p>
          <a:p>
            <a:pPr marL="571500" indent="-571500" algn="l">
              <a:lnSpc>
                <a:spcPct val="120000"/>
              </a:lnSpc>
              <a:buFont typeface="+mj-ea"/>
              <a:buAutoNum type="ea1JpnChsDbPeriod"/>
            </a:pPr>
            <a:r>
              <a:rPr lang="en-US" altLang="zh-CN" sz="3400" dirty="0" smtClean="0">
                <a:solidFill>
                  <a:schemeClr val="tx1"/>
                </a:solidFill>
                <a:latin typeface="+mn-ea"/>
              </a:rPr>
              <a:t>《</a:t>
            </a:r>
            <a:r>
              <a:rPr lang="zh-CN" altLang="en-US" sz="3400" dirty="0" smtClean="0">
                <a:solidFill>
                  <a:schemeClr val="tx1"/>
                </a:solidFill>
                <a:latin typeface="+mn-ea"/>
              </a:rPr>
              <a:t>小逻辑</a:t>
            </a:r>
            <a:r>
              <a:rPr lang="en-US" altLang="zh-CN" sz="3400" dirty="0" smtClean="0">
                <a:solidFill>
                  <a:schemeClr val="tx1"/>
                </a:solidFill>
                <a:latin typeface="+mn-ea"/>
              </a:rPr>
              <a:t>》</a:t>
            </a:r>
            <a:r>
              <a:rPr lang="zh-CN" altLang="en-US" sz="3400" dirty="0" smtClean="0">
                <a:solidFill>
                  <a:schemeClr val="tx1"/>
                </a:solidFill>
                <a:latin typeface="+mn-ea"/>
              </a:rPr>
              <a:t>简介</a:t>
            </a:r>
            <a:endParaRPr lang="en-US" altLang="zh-CN" sz="3400" dirty="0" smtClean="0">
              <a:solidFill>
                <a:schemeClr val="tx1"/>
              </a:solidFill>
              <a:latin typeface="+mn-ea"/>
            </a:endParaRPr>
          </a:p>
          <a:p>
            <a:pPr marL="571500" indent="-571500" algn="l">
              <a:lnSpc>
                <a:spcPct val="120000"/>
              </a:lnSpc>
              <a:buFont typeface="+mj-ea"/>
              <a:buAutoNum type="ea1JpnChsDbPeriod"/>
            </a:pPr>
            <a:r>
              <a:rPr lang="en-US" altLang="zh-CN" sz="3400" dirty="0" smtClean="0">
                <a:solidFill>
                  <a:schemeClr val="tx1"/>
                </a:solidFill>
                <a:latin typeface="+mn-ea"/>
              </a:rPr>
              <a:t>《</a:t>
            </a:r>
            <a:r>
              <a:rPr lang="zh-CN" altLang="en-US" sz="3400" dirty="0" smtClean="0">
                <a:solidFill>
                  <a:schemeClr val="tx1"/>
                </a:solidFill>
                <a:latin typeface="+mn-ea"/>
              </a:rPr>
              <a:t>纯粹思维的逻辑体系</a:t>
            </a:r>
            <a:r>
              <a:rPr lang="en-US" altLang="zh-CN" sz="3400" dirty="0" smtClean="0">
                <a:solidFill>
                  <a:schemeClr val="tx1"/>
                </a:solidFill>
                <a:latin typeface="+mn-ea"/>
              </a:rPr>
              <a:t>》</a:t>
            </a:r>
            <a:r>
              <a:rPr lang="zh-CN" altLang="en-US" sz="3400" dirty="0" smtClean="0">
                <a:solidFill>
                  <a:schemeClr val="tx1"/>
                </a:solidFill>
                <a:latin typeface="+mn-ea"/>
              </a:rPr>
              <a:t>简介</a:t>
            </a:r>
            <a:endParaRPr lang="en-US" altLang="zh-CN" sz="3400" dirty="0" smtClean="0">
              <a:solidFill>
                <a:schemeClr val="tx1"/>
              </a:solidFill>
              <a:latin typeface="+mn-ea"/>
            </a:endParaRPr>
          </a:p>
          <a:p>
            <a:pPr marL="571500" indent="-571500" algn="l">
              <a:lnSpc>
                <a:spcPct val="120000"/>
              </a:lnSpc>
              <a:buFont typeface="+mj-ea"/>
              <a:buAutoNum type="ea1JpnChsDbPeriod"/>
            </a:pPr>
            <a:r>
              <a:rPr lang="zh-CN" altLang="en-US" sz="3400" dirty="0" smtClean="0">
                <a:solidFill>
                  <a:schemeClr val="tx1"/>
                </a:solidFill>
                <a:latin typeface="+mn-ea"/>
              </a:rPr>
              <a:t>黑格尔哲学研究参考书点评</a:t>
            </a:r>
            <a:endParaRPr lang="en-US" altLang="zh-CN" sz="3400" dirty="0" smtClean="0">
              <a:solidFill>
                <a:schemeClr val="tx1"/>
              </a:solidFill>
              <a:latin typeface="+mn-ea"/>
            </a:endParaRPr>
          </a:p>
          <a:p>
            <a:pPr marL="571500" indent="-571500" algn="l">
              <a:lnSpc>
                <a:spcPct val="120000"/>
              </a:lnSpc>
              <a:buFont typeface="+mj-ea"/>
              <a:buAutoNum type="ea1JpnChsDbPeriod"/>
            </a:pPr>
            <a:r>
              <a:rPr lang="zh-CN" altLang="en-US" sz="3400" dirty="0" smtClean="0">
                <a:solidFill>
                  <a:schemeClr val="tx1"/>
                </a:solidFill>
                <a:latin typeface="+mn-ea"/>
              </a:rPr>
              <a:t>“黑格尔哲学</a:t>
            </a:r>
            <a:r>
              <a:rPr lang="en-US" altLang="zh-CN" sz="3400" dirty="0" smtClean="0">
                <a:solidFill>
                  <a:schemeClr val="tx1"/>
                </a:solidFill>
                <a:latin typeface="+mn-ea"/>
              </a:rPr>
              <a:t>-</a:t>
            </a:r>
            <a:r>
              <a:rPr lang="zh-CN" altLang="en-US" sz="3400" dirty="0" smtClean="0">
                <a:solidFill>
                  <a:schemeClr val="tx1"/>
                </a:solidFill>
                <a:latin typeface="+mn-ea"/>
              </a:rPr>
              <a:t>语义逻辑学”推广</a:t>
            </a:r>
            <a:endParaRPr lang="en-US" altLang="zh-CN" sz="3400" dirty="0" smtClean="0">
              <a:solidFill>
                <a:schemeClr val="tx1"/>
              </a:solidFill>
              <a:latin typeface="+mn-ea"/>
            </a:endParaRPr>
          </a:p>
          <a:p>
            <a:pPr marL="571500" indent="-571500">
              <a:buFont typeface="+mj-ea"/>
              <a:buAutoNum type="ea1JpnChsDbPeriod"/>
            </a:pPr>
            <a:endParaRPr lang="en-US" altLang="zh-CN" sz="2800" dirty="0" smtClean="0">
              <a:solidFill>
                <a:schemeClr val="tx1"/>
              </a:solidFill>
            </a:endParaRPr>
          </a:p>
          <a:p>
            <a:pPr marL="571500" indent="-571500">
              <a:buFont typeface="+mj-ea"/>
              <a:buAutoNum type="ea1JpnChsDbPeriod"/>
            </a:pPr>
            <a:endParaRPr lang="en-US" altLang="zh-CN" sz="2800" dirty="0" smtClean="0">
              <a:solidFill>
                <a:schemeClr val="tx1"/>
              </a:solidFill>
            </a:endParaRPr>
          </a:p>
          <a:p>
            <a:pPr marL="571500" indent="-571500">
              <a:buFont typeface="+mj-ea"/>
              <a:buAutoNum type="ea1JpnChsDbPeriod"/>
            </a:pPr>
            <a:endParaRPr lang="zh-CN" altLang="en-US"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nodeType="afterEffect">
                                  <p:stCondLst>
                                    <p:cond delay="5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2" presetClass="entr" presetSubtype="0" fill="hold" nodeType="afterEffect">
                                  <p:stCondLst>
                                    <p:cond delay="50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6000"/>
                            </p:stCondLst>
                            <p:childTnLst>
                              <p:par>
                                <p:cTn id="29" presetID="42" presetClass="entr" presetSubtype="0" fill="hold" nodeType="afterEffect">
                                  <p:stCondLst>
                                    <p:cond delay="50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7500"/>
                            </p:stCondLst>
                            <p:childTnLst>
                              <p:par>
                                <p:cTn id="35" presetID="42" presetClass="entr" presetSubtype="0" fill="hold" nodeType="afterEffect">
                                  <p:stCondLst>
                                    <p:cond delay="50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42" presetClass="entr" presetSubtype="0" fill="hold"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10000"/>
                            </p:stCondLst>
                            <p:childTnLst>
                              <p:par>
                                <p:cTn id="47" presetID="42" presetClass="entr" presetSubtype="0" fill="hold"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11000"/>
                            </p:stCondLst>
                            <p:childTnLst>
                              <p:par>
                                <p:cTn id="53" presetID="42" presetClass="entr" presetSubtype="0" fill="hold" nodeType="afterEffect">
                                  <p:stCondLst>
                                    <p:cond delay="50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12500"/>
                            </p:stCondLst>
                            <p:childTnLst>
                              <p:par>
                                <p:cTn id="59" presetID="42" presetClass="entr" presetSubtype="0" fill="hold" nodeType="afterEffect">
                                  <p:stCondLst>
                                    <p:cond delay="50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1000"/>
                                        <p:tgtEl>
                                          <p:spTgt spid="3">
                                            <p:txEl>
                                              <p:pRg st="9" end="9"/>
                                            </p:txEl>
                                          </p:spTgt>
                                        </p:tgtEl>
                                      </p:cBhvr>
                                    </p:animEffect>
                                    <p:anim calcmode="lin" valueType="num">
                                      <p:cBhvr>
                                        <p:cTn id="6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64" fill="hold">
                            <p:stCondLst>
                              <p:cond delay="14000"/>
                            </p:stCondLst>
                            <p:childTnLst>
                              <p:par>
                                <p:cTn id="65" presetID="42" presetClass="entr" presetSubtype="0" fill="hold" nodeType="afterEffect">
                                  <p:stCondLst>
                                    <p:cond delay="50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fade">
                                      <p:cBhvr>
                                        <p:cTn id="67" dur="1000"/>
                                        <p:tgtEl>
                                          <p:spTgt spid="3">
                                            <p:txEl>
                                              <p:pRg st="10" end="10"/>
                                            </p:txEl>
                                          </p:spTgt>
                                        </p:tgtEl>
                                      </p:cBhvr>
                                    </p:animEffect>
                                    <p:anim calcmode="lin" valueType="num">
                                      <p:cBhvr>
                                        <p:cTn id="6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691680" y="1412776"/>
            <a:ext cx="5608712" cy="936104"/>
          </a:xfrm>
        </p:spPr>
        <p:txBody>
          <a:bodyPr>
            <a:normAutofit/>
          </a:bodyPr>
          <a:lstStyle/>
          <a:p>
            <a:pPr marL="571500" indent="-571500" algn="l">
              <a:lnSpc>
                <a:spcPct val="170000"/>
              </a:lnSpc>
              <a:buFont typeface="+mj-ea"/>
              <a:buAutoNum type="circleNumDbPlain" startAt="2"/>
            </a:pPr>
            <a:r>
              <a:rPr lang="zh-CN" altLang="en-US" sz="2800" b="1" dirty="0" smtClean="0">
                <a:solidFill>
                  <a:srgbClr val="00B050"/>
                </a:solidFill>
                <a:latin typeface="+mn-ea"/>
              </a:rPr>
              <a:t>哲学的意义</a:t>
            </a:r>
            <a:endParaRPr lang="en-US" altLang="zh-CN" sz="2800" b="1" dirty="0" smtClean="0">
              <a:solidFill>
                <a:srgbClr val="00B050"/>
              </a:solidFill>
              <a:latin typeface="+mn-ea"/>
            </a:endParaRPr>
          </a:p>
        </p:txBody>
      </p:sp>
      <p:sp>
        <p:nvSpPr>
          <p:cNvPr id="4" name="标题 1"/>
          <p:cNvSpPr txBox="1"/>
          <p:nvPr/>
        </p:nvSpPr>
        <p:spPr>
          <a:xfrm>
            <a:off x="1475656" y="332656"/>
            <a:ext cx="5688632" cy="936104"/>
          </a:xfrm>
          <a:prstGeom prst="rect">
            <a:avLst/>
          </a:prstGeom>
        </p:spPr>
        <p:txBody>
          <a:bodyPr vert="horz" lIns="91440" tIns="45720" rIns="91440" bIns="45720" rtlCol="0" anchor="ctr">
            <a:normAutofit fontScale="85000" lnSpcReduction="10000"/>
          </a:bodyPr>
          <a:lstStyle/>
          <a:p>
            <a:pPr marL="857250" indent="-857250">
              <a:lnSpc>
                <a:spcPct val="170000"/>
              </a:lnSpc>
              <a:buFont typeface="+mj-lt"/>
              <a:buAutoNum type="romanUcPeriod" startAt="5"/>
            </a:pPr>
            <a:r>
              <a:rPr lang="zh-CN" altLang="en-US" sz="4000" b="1" dirty="0" smtClean="0">
                <a:solidFill>
                  <a:srgbClr val="00B050"/>
                </a:solidFill>
                <a:latin typeface="+mn-ea"/>
              </a:rPr>
              <a:t>哲学的意义与人生思考</a:t>
            </a:r>
            <a:endParaRPr lang="en-US" altLang="zh-CN" sz="4000" b="1" dirty="0" smtClean="0">
              <a:solidFill>
                <a:srgbClr val="00B050"/>
              </a:solidFill>
              <a:latin typeface="+mn-ea"/>
            </a:endParaRPr>
          </a:p>
        </p:txBody>
      </p:sp>
      <p:sp>
        <p:nvSpPr>
          <p:cNvPr id="5" name="矩形 4"/>
          <p:cNvSpPr/>
          <p:nvPr/>
        </p:nvSpPr>
        <p:spPr>
          <a:xfrm>
            <a:off x="1619672" y="2492896"/>
            <a:ext cx="5616624" cy="3416320"/>
          </a:xfrm>
          <a:prstGeom prst="rect">
            <a:avLst/>
          </a:prstGeom>
        </p:spPr>
        <p:txBody>
          <a:bodyPr wrap="square">
            <a:spAutoFit/>
          </a:bodyPr>
          <a:lstStyle/>
          <a:p>
            <a:pPr marL="457200" indent="-457200">
              <a:lnSpc>
                <a:spcPct val="150000"/>
              </a:lnSpc>
              <a:buFont typeface="+mj-lt"/>
              <a:buAutoNum type="arabicPeriod"/>
            </a:pPr>
            <a:r>
              <a:rPr lang="zh-CN" altLang="en-US" sz="2400" dirty="0" smtClean="0">
                <a:latin typeface="+mn-ea"/>
              </a:rPr>
              <a:t>哲学是科学之母</a:t>
            </a:r>
            <a:r>
              <a:rPr lang="en-US" altLang="zh-CN" sz="2400" dirty="0" smtClean="0">
                <a:latin typeface="+mn-ea"/>
              </a:rPr>
              <a:t>——</a:t>
            </a:r>
            <a:r>
              <a:rPr lang="zh-CN" altLang="zh-CN" sz="2400" b="1" dirty="0" smtClean="0">
                <a:solidFill>
                  <a:srgbClr val="00B050"/>
                </a:solidFill>
                <a:latin typeface="+mn-ea"/>
              </a:rPr>
              <a:t>促进科学发展</a:t>
            </a:r>
            <a:endParaRPr lang="en-US" altLang="zh-CN" sz="2400" b="1" dirty="0" smtClean="0">
              <a:solidFill>
                <a:srgbClr val="00B050"/>
              </a:solidFill>
              <a:latin typeface="+mn-ea"/>
            </a:endParaRPr>
          </a:p>
          <a:p>
            <a:pPr marL="457200" indent="-457200">
              <a:lnSpc>
                <a:spcPct val="150000"/>
              </a:lnSpc>
              <a:buFont typeface="+mj-lt"/>
              <a:buAutoNum type="arabicPeriod"/>
            </a:pPr>
            <a:r>
              <a:rPr lang="zh-CN" altLang="en-US" sz="2400" dirty="0" smtClean="0">
                <a:latin typeface="+mn-ea"/>
              </a:rPr>
              <a:t>哲学探寻未知的东西</a:t>
            </a:r>
            <a:r>
              <a:rPr lang="en-US" altLang="zh-CN" sz="2400" dirty="0" smtClean="0">
                <a:latin typeface="+mn-ea"/>
              </a:rPr>
              <a:t>——</a:t>
            </a:r>
            <a:r>
              <a:rPr lang="zh-CN" altLang="en-US" sz="2400" b="1" dirty="0" smtClean="0">
                <a:solidFill>
                  <a:srgbClr val="00B050"/>
                </a:solidFill>
                <a:latin typeface="+mn-ea"/>
              </a:rPr>
              <a:t>促</a:t>
            </a:r>
            <a:r>
              <a:rPr lang="zh-CN" altLang="zh-CN" sz="2400" b="1" dirty="0" smtClean="0">
                <a:solidFill>
                  <a:srgbClr val="00B050"/>
                </a:solidFill>
                <a:latin typeface="+mn-ea"/>
              </a:rPr>
              <a:t>进创新</a:t>
            </a:r>
            <a:endParaRPr lang="en-US" altLang="zh-CN" sz="2400" b="1" dirty="0" smtClean="0">
              <a:solidFill>
                <a:srgbClr val="00B050"/>
              </a:solidFill>
              <a:latin typeface="+mn-ea"/>
            </a:endParaRPr>
          </a:p>
          <a:p>
            <a:pPr marL="457200" indent="-457200">
              <a:lnSpc>
                <a:spcPct val="150000"/>
              </a:lnSpc>
              <a:buFont typeface="+mj-lt"/>
              <a:buAutoNum type="arabicPeriod"/>
            </a:pPr>
            <a:r>
              <a:rPr lang="zh-CN" altLang="en-US" sz="2400" dirty="0" smtClean="0">
                <a:latin typeface="+mn-ea"/>
              </a:rPr>
              <a:t>哲学进行抽象思考</a:t>
            </a:r>
            <a:r>
              <a:rPr lang="en-US" altLang="zh-CN" sz="2400" dirty="0" smtClean="0">
                <a:latin typeface="+mn-ea"/>
              </a:rPr>
              <a:t>——</a:t>
            </a:r>
            <a:r>
              <a:rPr lang="zh-CN" altLang="en-US" sz="2400" b="1" dirty="0" smtClean="0">
                <a:solidFill>
                  <a:srgbClr val="00B050"/>
                </a:solidFill>
                <a:latin typeface="+mn-ea"/>
              </a:rPr>
              <a:t>提高思维能力</a:t>
            </a:r>
            <a:endParaRPr lang="en-US" altLang="zh-CN" sz="2400" b="1" dirty="0" smtClean="0">
              <a:solidFill>
                <a:srgbClr val="00B050"/>
              </a:solidFill>
              <a:latin typeface="+mn-ea"/>
            </a:endParaRPr>
          </a:p>
          <a:p>
            <a:pPr marL="457200" indent="-457200">
              <a:lnSpc>
                <a:spcPct val="150000"/>
              </a:lnSpc>
              <a:buFont typeface="+mj-lt"/>
              <a:buAutoNum type="arabicPeriod"/>
            </a:pPr>
            <a:r>
              <a:rPr lang="zh-CN" altLang="en-US" sz="2400" dirty="0" smtClean="0">
                <a:latin typeface="+mn-ea"/>
              </a:rPr>
              <a:t>哲学寻求真知</a:t>
            </a:r>
            <a:r>
              <a:rPr lang="en-US" altLang="zh-CN" sz="2400" dirty="0" smtClean="0">
                <a:latin typeface="+mn-ea"/>
              </a:rPr>
              <a:t>——</a:t>
            </a:r>
            <a:r>
              <a:rPr lang="zh-CN" altLang="zh-CN" sz="2400" b="1" dirty="0" smtClean="0">
                <a:solidFill>
                  <a:srgbClr val="00B050"/>
                </a:solidFill>
                <a:latin typeface="+mn-ea"/>
              </a:rPr>
              <a:t>提高理解能力</a:t>
            </a:r>
            <a:endParaRPr lang="en-US" altLang="zh-CN" sz="2400" b="1" dirty="0" smtClean="0">
              <a:solidFill>
                <a:srgbClr val="00B050"/>
              </a:solidFill>
              <a:latin typeface="+mn-ea"/>
            </a:endParaRPr>
          </a:p>
          <a:p>
            <a:pPr marL="457200" indent="-457200">
              <a:lnSpc>
                <a:spcPct val="150000"/>
              </a:lnSpc>
              <a:buFont typeface="+mj-lt"/>
              <a:buAutoNum type="arabicPeriod"/>
            </a:pPr>
            <a:r>
              <a:rPr lang="zh-CN" altLang="en-US" sz="2400" dirty="0" smtClean="0">
                <a:latin typeface="+mn-ea"/>
              </a:rPr>
              <a:t>哲学追寻智慧</a:t>
            </a:r>
            <a:r>
              <a:rPr lang="en-US" altLang="zh-CN" sz="2400" dirty="0" smtClean="0">
                <a:latin typeface="+mn-ea"/>
              </a:rPr>
              <a:t>——</a:t>
            </a:r>
            <a:r>
              <a:rPr lang="zh-CN" altLang="zh-CN" sz="2400" b="1" dirty="0" smtClean="0">
                <a:solidFill>
                  <a:srgbClr val="00B050"/>
                </a:solidFill>
                <a:latin typeface="+mn-ea"/>
              </a:rPr>
              <a:t>提高人的精神境界</a:t>
            </a:r>
            <a:endParaRPr lang="en-US" altLang="zh-CN" sz="2400" b="1" dirty="0" smtClean="0">
              <a:solidFill>
                <a:srgbClr val="00B050"/>
              </a:solidFill>
              <a:latin typeface="+mn-ea"/>
            </a:endParaRPr>
          </a:p>
          <a:p>
            <a:pPr marL="457200" indent="-457200">
              <a:lnSpc>
                <a:spcPct val="150000"/>
              </a:lnSpc>
              <a:buFont typeface="+mj-lt"/>
              <a:buAutoNum type="arabicPeriod"/>
            </a:pPr>
            <a:r>
              <a:rPr lang="zh-CN" altLang="en-US" sz="2400" dirty="0" smtClean="0">
                <a:latin typeface="+mn-ea"/>
              </a:rPr>
              <a:t>哲学就是智慧</a:t>
            </a:r>
            <a:r>
              <a:rPr lang="en-US" altLang="zh-CN" sz="2400" dirty="0" smtClean="0">
                <a:latin typeface="+mn-ea"/>
              </a:rPr>
              <a:t>——</a:t>
            </a:r>
            <a:r>
              <a:rPr lang="zh-CN" altLang="en-US" sz="2400" b="1" dirty="0" smtClean="0">
                <a:solidFill>
                  <a:srgbClr val="00B050"/>
                </a:solidFill>
                <a:latin typeface="+mn-ea"/>
              </a:rPr>
              <a:t>做理性的人</a:t>
            </a:r>
            <a:endParaRPr lang="zh-CN" altLang="zh-CN" sz="2400" b="1" dirty="0">
              <a:solidFill>
                <a:srgbClr val="00B050"/>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arn(inVertical)">
                                      <p:cBhvr>
                                        <p:cTn id="16" dur="500"/>
                                        <p:tgtEl>
                                          <p:spTgt spid="5">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arn(inVertical)">
                                      <p:cBhvr>
                                        <p:cTn id="19" dur="500"/>
                                        <p:tgtEl>
                                          <p:spTgt spid="5">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arn(inVertical)">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619672" y="1268760"/>
            <a:ext cx="5608712" cy="936104"/>
          </a:xfrm>
        </p:spPr>
        <p:txBody>
          <a:bodyPr>
            <a:normAutofit/>
          </a:bodyPr>
          <a:lstStyle/>
          <a:p>
            <a:pPr marL="571500" indent="-571500" algn="l">
              <a:lnSpc>
                <a:spcPct val="170000"/>
              </a:lnSpc>
              <a:buFont typeface="+mj-ea"/>
              <a:buAutoNum type="circleNumDbPlain" startAt="3"/>
            </a:pPr>
            <a:r>
              <a:rPr lang="zh-CN" altLang="en-US" sz="2800" b="1" dirty="0" smtClean="0">
                <a:solidFill>
                  <a:srgbClr val="00B050"/>
                </a:solidFill>
                <a:latin typeface="+mn-ea"/>
              </a:rPr>
              <a:t>黑格尔哲学的意义</a:t>
            </a:r>
            <a:endParaRPr lang="en-US" altLang="zh-CN" sz="2800" b="1" dirty="0" smtClean="0">
              <a:solidFill>
                <a:srgbClr val="00B050"/>
              </a:solidFill>
              <a:latin typeface="+mn-ea"/>
            </a:endParaRPr>
          </a:p>
        </p:txBody>
      </p:sp>
      <p:sp>
        <p:nvSpPr>
          <p:cNvPr id="4" name="标题 1"/>
          <p:cNvSpPr txBox="1"/>
          <p:nvPr/>
        </p:nvSpPr>
        <p:spPr>
          <a:xfrm>
            <a:off x="1475656" y="332656"/>
            <a:ext cx="5688632" cy="936104"/>
          </a:xfrm>
          <a:prstGeom prst="rect">
            <a:avLst/>
          </a:prstGeom>
        </p:spPr>
        <p:txBody>
          <a:bodyPr vert="horz" lIns="91440" tIns="45720" rIns="91440" bIns="45720" rtlCol="0" anchor="ctr">
            <a:normAutofit fontScale="85000" lnSpcReduction="10000"/>
          </a:bodyPr>
          <a:lstStyle/>
          <a:p>
            <a:pPr marL="857250" indent="-857250">
              <a:lnSpc>
                <a:spcPct val="170000"/>
              </a:lnSpc>
              <a:buFont typeface="+mj-lt"/>
              <a:buAutoNum type="romanUcPeriod" startAt="5"/>
            </a:pPr>
            <a:r>
              <a:rPr lang="zh-CN" altLang="en-US" sz="4000" b="1" dirty="0" smtClean="0">
                <a:solidFill>
                  <a:srgbClr val="00B050"/>
                </a:solidFill>
                <a:latin typeface="+mn-ea"/>
              </a:rPr>
              <a:t>哲学的意义与人生态度</a:t>
            </a:r>
            <a:endParaRPr lang="en-US" altLang="zh-CN" sz="4000" b="1" dirty="0" smtClean="0">
              <a:solidFill>
                <a:srgbClr val="00B050"/>
              </a:solidFill>
              <a:latin typeface="+mn-ea"/>
            </a:endParaRPr>
          </a:p>
        </p:txBody>
      </p:sp>
      <p:sp>
        <p:nvSpPr>
          <p:cNvPr id="5" name="矩形 4"/>
          <p:cNvSpPr/>
          <p:nvPr/>
        </p:nvSpPr>
        <p:spPr>
          <a:xfrm>
            <a:off x="1043608" y="3717032"/>
            <a:ext cx="7128792" cy="2862322"/>
          </a:xfrm>
          <a:prstGeom prst="rect">
            <a:avLst/>
          </a:prstGeom>
        </p:spPr>
        <p:txBody>
          <a:bodyPr wrap="square">
            <a:spAutoFit/>
          </a:bodyPr>
          <a:lstStyle/>
          <a:p>
            <a:pPr marL="457200" indent="-457200">
              <a:lnSpc>
                <a:spcPct val="150000"/>
              </a:lnSpc>
              <a:buFont typeface="+mj-lt"/>
              <a:buAutoNum type="arabicPeriod"/>
            </a:pPr>
            <a:r>
              <a:rPr lang="zh-CN" altLang="en-US" sz="2000" dirty="0" smtClean="0">
                <a:latin typeface="+mn-ea"/>
              </a:rPr>
              <a:t>促进对西方哲学史的系统理解，对西方传统文明的全面深入的理解</a:t>
            </a:r>
            <a:endParaRPr lang="en-US" altLang="zh-CN" sz="2000" dirty="0" smtClean="0">
              <a:latin typeface="+mn-ea"/>
            </a:endParaRPr>
          </a:p>
          <a:p>
            <a:pPr marL="457200" indent="-457200">
              <a:lnSpc>
                <a:spcPct val="150000"/>
              </a:lnSpc>
              <a:buFont typeface="+mj-lt"/>
              <a:buAutoNum type="arabicPeriod"/>
            </a:pPr>
            <a:r>
              <a:rPr lang="zh-CN" altLang="en-US" sz="2000" dirty="0" smtClean="0">
                <a:latin typeface="+mn-ea"/>
              </a:rPr>
              <a:t>极大的提高思辨能力、理解力，促进对于西方近代科学本质的深度理解，促</a:t>
            </a:r>
            <a:r>
              <a:rPr lang="zh-CN" altLang="zh-CN" sz="2000" dirty="0" smtClean="0">
                <a:latin typeface="+mn-ea"/>
              </a:rPr>
              <a:t>进</a:t>
            </a:r>
            <a:r>
              <a:rPr lang="zh-CN" altLang="en-US" sz="2000" dirty="0" smtClean="0">
                <a:latin typeface="+mn-ea"/>
              </a:rPr>
              <a:t>科学</a:t>
            </a:r>
            <a:r>
              <a:rPr lang="zh-CN" altLang="zh-CN" sz="2000" dirty="0" smtClean="0">
                <a:latin typeface="+mn-ea"/>
              </a:rPr>
              <a:t>创新</a:t>
            </a:r>
            <a:endParaRPr lang="en-US" altLang="zh-CN" sz="2000" dirty="0" smtClean="0">
              <a:latin typeface="+mn-ea"/>
            </a:endParaRPr>
          </a:p>
          <a:p>
            <a:pPr marL="457200" indent="-457200">
              <a:lnSpc>
                <a:spcPct val="150000"/>
              </a:lnSpc>
              <a:buFont typeface="+mj-lt"/>
              <a:buAutoNum type="arabicPeriod"/>
            </a:pPr>
            <a:r>
              <a:rPr lang="zh-CN" altLang="en-US" sz="2000" dirty="0" smtClean="0">
                <a:latin typeface="+mn-ea"/>
              </a:rPr>
              <a:t>促进对思维科学的理解，提高人的精神境界，促进对人与宇宙深度理解，实现人与自然、社会、他人、自我的和解</a:t>
            </a:r>
            <a:endParaRPr lang="en-US" altLang="zh-CN" sz="2000" dirty="0" smtClean="0">
              <a:latin typeface="+mn-ea"/>
            </a:endParaRPr>
          </a:p>
        </p:txBody>
      </p:sp>
      <p:sp>
        <p:nvSpPr>
          <p:cNvPr id="6" name="TextBox 5"/>
          <p:cNvSpPr txBox="1"/>
          <p:nvPr/>
        </p:nvSpPr>
        <p:spPr>
          <a:xfrm>
            <a:off x="971600" y="2132856"/>
            <a:ext cx="7560840" cy="1477328"/>
          </a:xfrm>
          <a:prstGeom prst="rect">
            <a:avLst/>
          </a:prstGeom>
          <a:noFill/>
        </p:spPr>
        <p:txBody>
          <a:bodyPr wrap="square" rtlCol="0">
            <a:spAutoFit/>
          </a:bodyPr>
          <a:lstStyle/>
          <a:p>
            <a:pPr>
              <a:lnSpc>
                <a:spcPct val="150000"/>
              </a:lnSpc>
            </a:pPr>
            <a:r>
              <a:rPr lang="zh-CN" altLang="en-US" sz="2000" dirty="0" smtClean="0"/>
              <a:t>       黑格尔哲学是西方传统哲学集大成者，是博大精深，兼容并包的，是西方文化精神的集大成者。黑格尔哲学是辩证法的巅峰，是哲学知识学的完成，是人的成神之路与神的创世大全。</a:t>
            </a: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100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100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475656" y="908720"/>
            <a:ext cx="4104456" cy="792088"/>
          </a:xfrm>
        </p:spPr>
        <p:txBody>
          <a:bodyPr>
            <a:normAutofit lnSpcReduction="10000"/>
          </a:bodyPr>
          <a:lstStyle/>
          <a:p>
            <a:pPr marL="571500" indent="-571500" algn="l">
              <a:lnSpc>
                <a:spcPct val="170000"/>
              </a:lnSpc>
              <a:buFont typeface="+mj-ea"/>
              <a:buAutoNum type="circleNumDbPlain" startAt="4"/>
            </a:pPr>
            <a:r>
              <a:rPr lang="zh-CN" altLang="en-US" sz="2800" b="1" dirty="0" smtClean="0">
                <a:solidFill>
                  <a:srgbClr val="00B050"/>
                </a:solidFill>
                <a:latin typeface="+mn-ea"/>
              </a:rPr>
              <a:t>人生思考</a:t>
            </a:r>
            <a:endParaRPr lang="en-US" altLang="zh-CN" sz="2800" b="1" dirty="0" smtClean="0">
              <a:solidFill>
                <a:srgbClr val="00B050"/>
              </a:solidFill>
              <a:latin typeface="+mn-ea"/>
            </a:endParaRPr>
          </a:p>
        </p:txBody>
      </p:sp>
      <p:sp>
        <p:nvSpPr>
          <p:cNvPr id="4" name="标题 1"/>
          <p:cNvSpPr txBox="1"/>
          <p:nvPr/>
        </p:nvSpPr>
        <p:spPr>
          <a:xfrm>
            <a:off x="1547664" y="0"/>
            <a:ext cx="5688632" cy="936104"/>
          </a:xfrm>
          <a:prstGeom prst="rect">
            <a:avLst/>
          </a:prstGeom>
        </p:spPr>
        <p:txBody>
          <a:bodyPr vert="horz" lIns="91440" tIns="45720" rIns="91440" bIns="45720" rtlCol="0" anchor="ctr">
            <a:normAutofit fontScale="85000" lnSpcReduction="10000"/>
          </a:bodyPr>
          <a:lstStyle/>
          <a:p>
            <a:pPr marL="857250" indent="-857250">
              <a:lnSpc>
                <a:spcPct val="170000"/>
              </a:lnSpc>
              <a:buFont typeface="+mj-lt"/>
              <a:buAutoNum type="romanUcPeriod" startAt="5"/>
            </a:pPr>
            <a:r>
              <a:rPr lang="zh-CN" altLang="en-US" sz="4000" b="1" dirty="0" smtClean="0">
                <a:solidFill>
                  <a:srgbClr val="00B050"/>
                </a:solidFill>
                <a:latin typeface="+mn-ea"/>
              </a:rPr>
              <a:t>哲学的意义与人生思考</a:t>
            </a:r>
            <a:endParaRPr lang="en-US" altLang="zh-CN" sz="4000" b="1" dirty="0" smtClean="0">
              <a:solidFill>
                <a:srgbClr val="00B050"/>
              </a:solidFill>
              <a:latin typeface="+mn-ea"/>
            </a:endParaRPr>
          </a:p>
        </p:txBody>
      </p:sp>
      <p:sp>
        <p:nvSpPr>
          <p:cNvPr id="1025" name="Rectangle 1"/>
          <p:cNvSpPr>
            <a:spLocks noChangeArrowheads="1"/>
          </p:cNvSpPr>
          <p:nvPr/>
        </p:nvSpPr>
        <p:spPr bwMode="auto">
          <a:xfrm>
            <a:off x="899592" y="1772816"/>
            <a:ext cx="7632848" cy="417518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50000"/>
              </a:lnSpc>
              <a:spcBef>
                <a:spcPct val="0"/>
              </a:spcBef>
              <a:spcAft>
                <a:spcPct val="0"/>
              </a:spcAft>
              <a:buClrTx/>
              <a:buSzTx/>
              <a:buFontTx/>
              <a:buNone/>
            </a:pPr>
            <a:r>
              <a:rPr kumimoji="0" lang="zh-CN" altLang="zh-CN" sz="2000" b="0" i="0" u="none" strike="noStrike" cap="none" normalizeH="0" baseline="0" dirty="0" smtClean="0">
                <a:ln>
                  <a:noFill/>
                </a:ln>
                <a:solidFill>
                  <a:schemeClr val="tx1"/>
                </a:solidFill>
                <a:effectLst/>
                <a:latin typeface="+mn-ea"/>
                <a:cs typeface="Times New Roman" panose="02020603050405020304" pitchFamily="18" charset="0"/>
              </a:rPr>
              <a:t>“</a:t>
            </a:r>
            <a:r>
              <a:rPr kumimoji="0" lang="zh-CN" sz="2000" b="0" i="0" u="none" strike="noStrike" cap="none" normalizeH="0" baseline="0" dirty="0" smtClean="0">
                <a:ln>
                  <a:noFill/>
                </a:ln>
                <a:solidFill>
                  <a:schemeClr val="tx1"/>
                </a:solidFill>
                <a:effectLst/>
                <a:latin typeface="+mn-ea"/>
                <a:cs typeface="Times New Roman" panose="02020603050405020304" pitchFamily="18" charset="0"/>
              </a:rPr>
              <a:t>人生的过程，缘聚缘散，是自然的，是难得的，是唯一的，不可复制的，与其执著于不可重复的有限的自我与个体的情感之中，不如将有限的自我融于无限的宇宙社会大我之中，纵然花开花谢，未免让人感世伤怀，人生当沉醉于当下，热爱当下，开创未来，将有限的人生投入无限的为社会服务之中，让无限光明的理性化解不可把握的情感缘分的机缘巧合，用神的光亮照相人生积极而曲折的道路，正所谓前途光明，道路曲折，总归不负人生美好，纵然如梦一场，亦有无限的春光明媚。”</a:t>
            </a:r>
            <a:r>
              <a:rPr kumimoji="0" lang="zh-CN" altLang="en-US" sz="2000" b="0" i="0" u="none" strike="noStrike" cap="none" normalizeH="0" baseline="0" dirty="0" smtClean="0">
                <a:ln>
                  <a:noFill/>
                </a:ln>
                <a:solidFill>
                  <a:schemeClr val="tx1"/>
                </a:solidFill>
                <a:effectLst/>
                <a:latin typeface="+mn-ea"/>
                <a:cs typeface="Times New Roman" panose="02020603050405020304" pitchFamily="18" charset="0"/>
              </a:rPr>
              <a:t>  </a:t>
            </a:r>
            <a:r>
              <a:rPr kumimoji="0" lang="en-US" altLang="zh-CN" sz="2000" b="0" i="0" u="none" strike="noStrike" cap="none" normalizeH="0" baseline="0" dirty="0" smtClean="0">
                <a:ln>
                  <a:noFill/>
                </a:ln>
                <a:solidFill>
                  <a:schemeClr val="tx1"/>
                </a:solidFill>
                <a:effectLst/>
                <a:latin typeface="+mn-ea"/>
                <a:cs typeface="Times New Roman" panose="02020603050405020304" pitchFamily="18" charset="0"/>
              </a:rPr>
              <a:t>——</a:t>
            </a:r>
            <a:r>
              <a:rPr kumimoji="0" lang="zh-CN" altLang="en-US" sz="2000" b="0" i="0" u="none" strike="noStrike" cap="none" normalizeH="0" baseline="0" dirty="0" smtClean="0">
                <a:ln>
                  <a:noFill/>
                </a:ln>
                <a:solidFill>
                  <a:schemeClr val="tx1"/>
                </a:solidFill>
                <a:effectLst/>
                <a:latin typeface="+mn-ea"/>
                <a:cs typeface="Times New Roman" panose="02020603050405020304" pitchFamily="18" charset="0"/>
              </a:rPr>
              <a:t>摘自</a:t>
            </a:r>
            <a:r>
              <a:rPr kumimoji="0" lang="en-US" altLang="zh-CN" sz="2000" b="0" i="0" u="none" strike="noStrike" cap="none" normalizeH="0" baseline="0" dirty="0" smtClean="0">
                <a:ln>
                  <a:noFill/>
                </a:ln>
                <a:solidFill>
                  <a:schemeClr val="tx1"/>
                </a:solidFill>
                <a:effectLst/>
                <a:latin typeface="+mn-ea"/>
                <a:cs typeface="Times New Roman" panose="02020603050405020304" pitchFamily="18" charset="0"/>
              </a:rPr>
              <a:t>《</a:t>
            </a:r>
            <a:r>
              <a:rPr kumimoji="0" lang="zh-CN" altLang="en-US" sz="2000" b="0" i="0" u="none" strike="noStrike" cap="none" normalizeH="0" baseline="0" dirty="0" smtClean="0">
                <a:ln>
                  <a:noFill/>
                </a:ln>
                <a:solidFill>
                  <a:schemeClr val="tx1"/>
                </a:solidFill>
                <a:effectLst/>
                <a:latin typeface="+mn-ea"/>
                <a:cs typeface="Times New Roman" panose="02020603050405020304" pitchFamily="18" charset="0"/>
              </a:rPr>
              <a:t>元宇宙技术引发的对哲学与人生意义的思考</a:t>
            </a:r>
            <a:r>
              <a:rPr kumimoji="0" lang="en-US" altLang="zh-CN" sz="2000" b="0" i="0" u="none" strike="noStrike" cap="none" normalizeH="0" baseline="0" dirty="0" smtClean="0">
                <a:ln>
                  <a:noFill/>
                </a:ln>
                <a:solidFill>
                  <a:schemeClr val="tx1"/>
                </a:solidFill>
                <a:effectLst/>
                <a:latin typeface="+mn-ea"/>
                <a:cs typeface="Times New Roman" panose="02020603050405020304" pitchFamily="18" charset="0"/>
              </a:rPr>
              <a:t>》</a:t>
            </a:r>
            <a:endParaRPr kumimoji="0" lang="en-US" altLang="zh-CN" sz="2000" b="0" i="0" u="none" strike="noStrike" cap="none" normalizeH="0" baseline="0" dirty="0" smtClean="0">
              <a:ln>
                <a:noFill/>
              </a:ln>
              <a:solidFill>
                <a:schemeClr val="tx1"/>
              </a:solidFill>
              <a:effectLst/>
              <a:latin typeface="+mn-ea"/>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barn(inVertical)">
                                      <p:cBhvr>
                                        <p:cTn id="7"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475656" y="908720"/>
            <a:ext cx="4104456" cy="792088"/>
          </a:xfrm>
        </p:spPr>
        <p:txBody>
          <a:bodyPr>
            <a:normAutofit lnSpcReduction="10000"/>
          </a:bodyPr>
          <a:lstStyle/>
          <a:p>
            <a:pPr marL="571500" indent="-571500" algn="l">
              <a:lnSpc>
                <a:spcPct val="170000"/>
              </a:lnSpc>
              <a:buFont typeface="+mj-ea"/>
              <a:buAutoNum type="circleNumDbPlain" startAt="4"/>
            </a:pPr>
            <a:r>
              <a:rPr lang="zh-CN" altLang="en-US" sz="2800" b="1" dirty="0" smtClean="0">
                <a:solidFill>
                  <a:srgbClr val="00B050"/>
                </a:solidFill>
                <a:latin typeface="+mn-ea"/>
              </a:rPr>
              <a:t>人生思考</a:t>
            </a:r>
            <a:endParaRPr lang="en-US" altLang="zh-CN" sz="2800" b="1" dirty="0" smtClean="0">
              <a:solidFill>
                <a:srgbClr val="00B050"/>
              </a:solidFill>
              <a:latin typeface="+mn-ea"/>
            </a:endParaRPr>
          </a:p>
        </p:txBody>
      </p:sp>
      <p:sp>
        <p:nvSpPr>
          <p:cNvPr id="4" name="标题 1"/>
          <p:cNvSpPr txBox="1"/>
          <p:nvPr/>
        </p:nvSpPr>
        <p:spPr>
          <a:xfrm>
            <a:off x="1547664" y="0"/>
            <a:ext cx="5688632" cy="936104"/>
          </a:xfrm>
          <a:prstGeom prst="rect">
            <a:avLst/>
          </a:prstGeom>
        </p:spPr>
        <p:txBody>
          <a:bodyPr vert="horz" lIns="91440" tIns="45720" rIns="91440" bIns="45720" rtlCol="0" anchor="ctr">
            <a:normAutofit fontScale="85000" lnSpcReduction="10000"/>
          </a:bodyPr>
          <a:lstStyle/>
          <a:p>
            <a:pPr marL="857250" indent="-857250">
              <a:lnSpc>
                <a:spcPct val="170000"/>
              </a:lnSpc>
              <a:buFont typeface="+mj-lt"/>
              <a:buAutoNum type="romanUcPeriod" startAt="5"/>
            </a:pPr>
            <a:r>
              <a:rPr lang="zh-CN" altLang="en-US" sz="4000" b="1" dirty="0" smtClean="0">
                <a:solidFill>
                  <a:srgbClr val="00B050"/>
                </a:solidFill>
                <a:latin typeface="+mn-ea"/>
              </a:rPr>
              <a:t>哲学的意义与人生态度</a:t>
            </a:r>
            <a:endParaRPr lang="en-US" altLang="zh-CN" sz="4000" b="1" dirty="0" smtClean="0">
              <a:solidFill>
                <a:srgbClr val="00B050"/>
              </a:solidFill>
              <a:latin typeface="+mn-ea"/>
            </a:endParaRPr>
          </a:p>
        </p:txBody>
      </p:sp>
      <p:sp>
        <p:nvSpPr>
          <p:cNvPr id="7" name="矩形 6"/>
          <p:cNvSpPr/>
          <p:nvPr/>
        </p:nvSpPr>
        <p:spPr>
          <a:xfrm>
            <a:off x="827584" y="1916832"/>
            <a:ext cx="7416824" cy="2814617"/>
          </a:xfrm>
          <a:prstGeom prst="rect">
            <a:avLst/>
          </a:prstGeom>
        </p:spPr>
        <p:txBody>
          <a:bodyPr wrap="square">
            <a:spAutoFit/>
          </a:bodyPr>
          <a:lstStyle/>
          <a:p>
            <a:pPr>
              <a:lnSpc>
                <a:spcPct val="150000"/>
              </a:lnSpc>
            </a:pPr>
            <a:r>
              <a:rPr lang="en-US" altLang="zh-CN" sz="2000" dirty="0" smtClean="0">
                <a:latin typeface="+mn-ea"/>
              </a:rPr>
              <a:t>     </a:t>
            </a:r>
            <a:r>
              <a:rPr lang="zh-CN" altLang="zh-CN" sz="2000" dirty="0" smtClean="0">
                <a:latin typeface="+mn-ea"/>
              </a:rPr>
              <a:t>哲学不是深渊，也不必孤注一掷，哲学是活生生的学问，可以促进人生，而不是妨碍人生，可以获得快乐，可以有益身心，可以解除烦恼，可以海阔天空。只要你能够有所感、有所得、有所知、有所悟，即便是浅尝辄止，亦未尝不可。哲学是精神生命的觉醒之路。</a:t>
            </a:r>
            <a:endParaRPr lang="en-US" altLang="zh-CN" sz="2000" dirty="0" smtClean="0">
              <a:latin typeface="+mn-ea"/>
            </a:endParaRPr>
          </a:p>
          <a:p>
            <a:pPr>
              <a:lnSpc>
                <a:spcPct val="150000"/>
              </a:lnSpc>
            </a:pPr>
            <a:r>
              <a:rPr lang="en-US" altLang="zh-CN" sz="2000" dirty="0" smtClean="0"/>
              <a:t>              ——《</a:t>
            </a:r>
            <a:r>
              <a:rPr lang="zh-CN" altLang="en-US" sz="2000" dirty="0" smtClean="0"/>
              <a:t>黑格尔哲学语义逻辑学的推广意义论述</a:t>
            </a:r>
            <a:r>
              <a:rPr lang="en-US" altLang="zh-CN" sz="2000" dirty="0" smtClean="0"/>
              <a:t>》</a:t>
            </a:r>
            <a:r>
              <a:rPr lang="zh-CN" altLang="en-US" sz="2000" dirty="0" smtClean="0"/>
              <a:t>摘抄</a:t>
            </a:r>
            <a:endParaRPr lang="zh-CN"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331640" y="1268760"/>
            <a:ext cx="6400800" cy="504056"/>
          </a:xfrm>
        </p:spPr>
        <p:txBody>
          <a:bodyPr>
            <a:normAutofit/>
          </a:bodyPr>
          <a:lstStyle/>
          <a:p>
            <a:r>
              <a:rPr lang="zh-CN" altLang="en-US" sz="2000" dirty="0" smtClean="0">
                <a:solidFill>
                  <a:schemeClr val="tx1"/>
                </a:solidFill>
              </a:rPr>
              <a:t>德国古典哲学代表人物：</a:t>
            </a:r>
            <a:r>
              <a:rPr lang="zh-CN" altLang="en-US" sz="2000" b="1" dirty="0" smtClean="0">
                <a:solidFill>
                  <a:schemeClr val="tx1"/>
                </a:solidFill>
              </a:rPr>
              <a:t>康德、费希特、谢林、黑格尔</a:t>
            </a:r>
            <a:r>
              <a:rPr lang="zh-CN" altLang="en-US" sz="2000" dirty="0" smtClean="0">
                <a:solidFill>
                  <a:schemeClr val="tx1"/>
                </a:solidFill>
              </a:rPr>
              <a:t>。</a:t>
            </a:r>
            <a:endParaRPr lang="zh-CN" altLang="en-US" sz="2000" dirty="0">
              <a:solidFill>
                <a:schemeClr val="tx1"/>
              </a:solidFill>
            </a:endParaRPr>
          </a:p>
        </p:txBody>
      </p:sp>
      <p:sp>
        <p:nvSpPr>
          <p:cNvPr id="4" name="副标题 2"/>
          <p:cNvSpPr txBox="1"/>
          <p:nvPr/>
        </p:nvSpPr>
        <p:spPr>
          <a:xfrm>
            <a:off x="971600" y="1916832"/>
            <a:ext cx="6984776" cy="1728192"/>
          </a:xfrm>
          <a:prstGeom prst="rect">
            <a:avLst/>
          </a:prstGeom>
        </p:spPr>
        <p:txBody>
          <a:bodyPr vert="horz" lIns="91440" tIns="45720" rIns="91440" bIns="45720" rtlCol="0">
            <a:noAutofit/>
          </a:bodyPr>
          <a:lstStyle/>
          <a:p>
            <a:pPr lvl="0">
              <a:spcBef>
                <a:spcPct val="20000"/>
              </a:spcBef>
            </a:pPr>
            <a:r>
              <a:rPr lang="zh-CN" altLang="en-US" sz="2000" b="1" dirty="0" smtClean="0">
                <a:latin typeface="+mn-ea"/>
              </a:rPr>
              <a:t>康德</a:t>
            </a:r>
            <a:r>
              <a:rPr lang="zh-CN" altLang="en-US" sz="2000" dirty="0" smtClean="0">
                <a:latin typeface="+mn-ea"/>
              </a:rPr>
              <a:t>：伊曼努尔</a:t>
            </a:r>
            <a:r>
              <a:rPr lang="en-US" altLang="zh-CN" sz="2000" dirty="0" smtClean="0">
                <a:latin typeface="+mn-ea"/>
              </a:rPr>
              <a:t>·</a:t>
            </a:r>
            <a:r>
              <a:rPr lang="zh-CN" altLang="en-US" sz="2000" dirty="0" smtClean="0">
                <a:latin typeface="+mn-ea"/>
              </a:rPr>
              <a:t>康德（德文：</a:t>
            </a:r>
            <a:r>
              <a:rPr lang="en-US" altLang="zh-CN" sz="2000" dirty="0" smtClean="0">
                <a:latin typeface="+mn-ea"/>
              </a:rPr>
              <a:t>Immanuel Kant</a:t>
            </a:r>
            <a:r>
              <a:rPr lang="zh-CN" altLang="en-US" sz="2000" dirty="0" smtClean="0">
                <a:latin typeface="+mn-ea"/>
              </a:rPr>
              <a:t>，</a:t>
            </a:r>
            <a:r>
              <a:rPr lang="en-US" altLang="zh-CN" sz="2000" dirty="0" smtClean="0">
                <a:latin typeface="+mn-ea"/>
              </a:rPr>
              <a:t>1724</a:t>
            </a:r>
            <a:r>
              <a:rPr lang="zh-CN" altLang="en-US" sz="2000" dirty="0" smtClean="0">
                <a:latin typeface="+mn-ea"/>
              </a:rPr>
              <a:t>年</a:t>
            </a:r>
            <a:r>
              <a:rPr lang="en-US" altLang="zh-CN" sz="2000" dirty="0" smtClean="0">
                <a:latin typeface="+mn-ea"/>
              </a:rPr>
              <a:t>4</a:t>
            </a:r>
            <a:r>
              <a:rPr lang="zh-CN" altLang="en-US" sz="2000" dirty="0" smtClean="0">
                <a:latin typeface="+mn-ea"/>
              </a:rPr>
              <a:t>月</a:t>
            </a:r>
            <a:r>
              <a:rPr lang="en-US" altLang="zh-CN" sz="2000" dirty="0" smtClean="0">
                <a:latin typeface="+mn-ea"/>
              </a:rPr>
              <a:t>22</a:t>
            </a:r>
            <a:r>
              <a:rPr lang="zh-CN" altLang="en-US" sz="2000" dirty="0" smtClean="0">
                <a:latin typeface="+mn-ea"/>
              </a:rPr>
              <a:t>日</a:t>
            </a:r>
            <a:r>
              <a:rPr lang="en-US" altLang="zh-CN" sz="2000" dirty="0" smtClean="0">
                <a:latin typeface="+mn-ea"/>
              </a:rPr>
              <a:t>—1804</a:t>
            </a:r>
            <a:r>
              <a:rPr lang="zh-CN" altLang="en-US" sz="2000" dirty="0" smtClean="0">
                <a:latin typeface="+mn-ea"/>
              </a:rPr>
              <a:t>年</a:t>
            </a:r>
            <a:r>
              <a:rPr lang="en-US" altLang="zh-CN" sz="2000" dirty="0" smtClean="0">
                <a:latin typeface="+mn-ea"/>
              </a:rPr>
              <a:t>2</a:t>
            </a:r>
            <a:r>
              <a:rPr lang="zh-CN" altLang="en-US" sz="2000" dirty="0" smtClean="0">
                <a:latin typeface="+mn-ea"/>
              </a:rPr>
              <a:t>月</a:t>
            </a:r>
            <a:r>
              <a:rPr lang="en-US" altLang="zh-CN" sz="2000" dirty="0" smtClean="0">
                <a:latin typeface="+mn-ea"/>
              </a:rPr>
              <a:t>12</a:t>
            </a:r>
            <a:r>
              <a:rPr lang="zh-CN" altLang="en-US" sz="2000" dirty="0" smtClean="0">
                <a:latin typeface="+mn-ea"/>
              </a:rPr>
              <a:t>日），出生和逝世于德国柯尼斯堡（现俄罗斯加里宁格勒） </a:t>
            </a:r>
            <a:r>
              <a:rPr lang="en-US" altLang="zh-CN" sz="2000" dirty="0" smtClean="0">
                <a:latin typeface="+mn-ea"/>
              </a:rPr>
              <a:t>[11]  </a:t>
            </a:r>
            <a:r>
              <a:rPr lang="zh-CN" altLang="en-US" sz="2000" dirty="0" smtClean="0">
                <a:latin typeface="+mn-ea"/>
              </a:rPr>
              <a:t>，德国哲学家、作家，德国古典哲学创始人，其学说深深影响近代西方哲学，并开启了德国古典哲学和康德主义等诸多流派。</a:t>
            </a:r>
            <a:endParaRPr kumimoji="0" lang="zh-CN" altLang="en-US" sz="2000" i="0" u="none" strike="noStrike" kern="1200" cap="none" spc="0" normalizeH="0" baseline="0" noProof="0" dirty="0">
              <a:ln>
                <a:noFill/>
              </a:ln>
              <a:solidFill>
                <a:schemeClr val="tx1"/>
              </a:solidFill>
              <a:effectLst/>
              <a:uLnTx/>
              <a:uFillTx/>
              <a:latin typeface="+mn-ea"/>
              <a:cs typeface="+mn-cs"/>
            </a:endParaRPr>
          </a:p>
        </p:txBody>
      </p:sp>
      <p:sp>
        <p:nvSpPr>
          <p:cNvPr id="5" name="副标题 2"/>
          <p:cNvSpPr txBox="1"/>
          <p:nvPr/>
        </p:nvSpPr>
        <p:spPr>
          <a:xfrm>
            <a:off x="611560" y="4149080"/>
            <a:ext cx="2304256" cy="1728192"/>
          </a:xfrm>
          <a:prstGeom prst="rect">
            <a:avLst/>
          </a:prstGeom>
        </p:spPr>
        <p:txBody>
          <a:bodyPr vert="horz" lIns="91440" tIns="45720" rIns="91440" bIns="45720" rtlCol="0">
            <a:noAutofit/>
          </a:bodyPr>
          <a:lstStyle/>
          <a:p>
            <a:pPr lvl="0">
              <a:spcBef>
                <a:spcPct val="20000"/>
              </a:spcBef>
            </a:pPr>
            <a:r>
              <a:rPr lang="zh-CN" altLang="en-US" sz="2000" b="1" dirty="0" smtClean="0">
                <a:latin typeface="+mn-ea"/>
              </a:rPr>
              <a:t>代表作</a:t>
            </a:r>
            <a:r>
              <a:rPr lang="zh-CN" altLang="en-US" sz="2000" dirty="0" smtClean="0">
                <a:latin typeface="+mn-ea"/>
              </a:rPr>
              <a:t>：</a:t>
            </a:r>
            <a:endParaRPr lang="en-US" altLang="zh-CN" sz="2000" dirty="0" smtClean="0">
              <a:latin typeface="+mn-ea"/>
            </a:endParaRPr>
          </a:p>
          <a:p>
            <a:pPr lvl="0">
              <a:spcBef>
                <a:spcPct val="20000"/>
              </a:spcBef>
            </a:pPr>
            <a:r>
              <a:rPr kumimoji="0" lang="en-US" altLang="zh-CN" sz="2000" b="1" i="0" u="none" strike="noStrike" kern="1200" cap="none" spc="0" normalizeH="0" baseline="0" noProof="0" dirty="0" smtClean="0">
                <a:ln>
                  <a:noFill/>
                </a:ln>
                <a:solidFill>
                  <a:srgbClr val="00B050"/>
                </a:solidFill>
                <a:effectLst/>
                <a:uLnTx/>
                <a:uFillTx/>
                <a:latin typeface="+mn-ea"/>
                <a:cs typeface="+mn-cs"/>
              </a:rPr>
              <a:t>《</a:t>
            </a:r>
            <a:r>
              <a:rPr kumimoji="0" lang="zh-CN" altLang="en-US" sz="2000" b="1" i="0" u="none" strike="noStrike" kern="1200" cap="none" spc="0" normalizeH="0" baseline="0" noProof="0" dirty="0" smtClean="0">
                <a:ln>
                  <a:noFill/>
                </a:ln>
                <a:solidFill>
                  <a:srgbClr val="00B050"/>
                </a:solidFill>
                <a:effectLst/>
                <a:uLnTx/>
                <a:uFillTx/>
                <a:latin typeface="+mn-ea"/>
                <a:cs typeface="+mn-cs"/>
              </a:rPr>
              <a:t>纯粹理性批判</a:t>
            </a:r>
            <a:r>
              <a:rPr kumimoji="0" lang="en-US" altLang="zh-CN" sz="2000" b="1" i="0" u="none" strike="noStrike" kern="1200" cap="none" spc="0" normalizeH="0" baseline="0" noProof="0" dirty="0" smtClean="0">
                <a:ln>
                  <a:noFill/>
                </a:ln>
                <a:solidFill>
                  <a:srgbClr val="00B050"/>
                </a:solidFill>
                <a:effectLst/>
                <a:uLnTx/>
                <a:uFillTx/>
                <a:latin typeface="+mn-ea"/>
                <a:cs typeface="+mn-cs"/>
              </a:rPr>
              <a:t>》</a:t>
            </a:r>
            <a:endParaRPr kumimoji="0" lang="en-US" altLang="zh-CN" sz="2000" b="1" i="0" u="none" strike="noStrike" kern="1200" cap="none" spc="0" normalizeH="0" baseline="0" noProof="0" dirty="0" smtClean="0">
              <a:ln>
                <a:noFill/>
              </a:ln>
              <a:solidFill>
                <a:srgbClr val="00B050"/>
              </a:solidFill>
              <a:effectLst/>
              <a:uLnTx/>
              <a:uFillTx/>
              <a:latin typeface="+mn-ea"/>
              <a:cs typeface="+mn-cs"/>
            </a:endParaRPr>
          </a:p>
          <a:p>
            <a:pPr lvl="0">
              <a:spcBef>
                <a:spcPct val="20000"/>
              </a:spcBef>
            </a:pPr>
            <a:r>
              <a:rPr lang="en-US" altLang="zh-CN" sz="2000" b="1" dirty="0" smtClean="0">
                <a:solidFill>
                  <a:srgbClr val="00B050"/>
                </a:solidFill>
                <a:latin typeface="+mn-ea"/>
              </a:rPr>
              <a:t>《</a:t>
            </a:r>
            <a:r>
              <a:rPr lang="zh-CN" altLang="en-US" sz="2000" b="1" dirty="0" smtClean="0">
                <a:solidFill>
                  <a:srgbClr val="00B050"/>
                </a:solidFill>
                <a:latin typeface="+mn-ea"/>
              </a:rPr>
              <a:t>实践理性批判</a:t>
            </a:r>
            <a:r>
              <a:rPr lang="en-US" altLang="zh-CN" sz="2000" b="1" dirty="0" smtClean="0">
                <a:solidFill>
                  <a:srgbClr val="00B050"/>
                </a:solidFill>
                <a:latin typeface="+mn-ea"/>
              </a:rPr>
              <a:t>》</a:t>
            </a:r>
            <a:endParaRPr lang="en-US" altLang="zh-CN" sz="2000" b="1" dirty="0" smtClean="0">
              <a:solidFill>
                <a:srgbClr val="00B050"/>
              </a:solidFill>
              <a:latin typeface="+mn-ea"/>
            </a:endParaRPr>
          </a:p>
          <a:p>
            <a:pPr lvl="0">
              <a:spcBef>
                <a:spcPct val="20000"/>
              </a:spcBef>
            </a:pPr>
            <a:r>
              <a:rPr kumimoji="0" lang="en-US" altLang="zh-CN" sz="2000" b="1" i="0" u="none" strike="noStrike" kern="1200" cap="none" spc="0" normalizeH="0" baseline="0" noProof="0" dirty="0" smtClean="0">
                <a:ln>
                  <a:noFill/>
                </a:ln>
                <a:solidFill>
                  <a:srgbClr val="00B050"/>
                </a:solidFill>
                <a:effectLst/>
                <a:uLnTx/>
                <a:uFillTx/>
                <a:latin typeface="+mn-ea"/>
                <a:cs typeface="+mn-cs"/>
              </a:rPr>
              <a:t>《</a:t>
            </a:r>
            <a:r>
              <a:rPr kumimoji="0" lang="zh-CN" altLang="en-US" sz="2000" b="1" i="0" u="none" strike="noStrike" kern="1200" cap="none" spc="0" normalizeH="0" baseline="0" noProof="0" dirty="0" smtClean="0">
                <a:ln>
                  <a:noFill/>
                </a:ln>
                <a:solidFill>
                  <a:srgbClr val="00B050"/>
                </a:solidFill>
                <a:effectLst/>
                <a:uLnTx/>
                <a:uFillTx/>
                <a:latin typeface="+mn-ea"/>
                <a:cs typeface="+mn-cs"/>
              </a:rPr>
              <a:t>判断力批判</a:t>
            </a:r>
            <a:r>
              <a:rPr kumimoji="0" lang="en-US" altLang="zh-CN" sz="2000" b="1" i="0" u="none" strike="noStrike" kern="1200" cap="none" spc="0" normalizeH="0" baseline="0" noProof="0" dirty="0" smtClean="0">
                <a:ln>
                  <a:noFill/>
                </a:ln>
                <a:solidFill>
                  <a:srgbClr val="00B050"/>
                </a:solidFill>
                <a:effectLst/>
                <a:uLnTx/>
                <a:uFillTx/>
                <a:latin typeface="+mn-ea"/>
                <a:cs typeface="+mn-cs"/>
              </a:rPr>
              <a:t>》</a:t>
            </a:r>
            <a:endParaRPr kumimoji="0" lang="zh-CN" altLang="en-US" sz="2000" b="1" i="0" u="none" strike="noStrike" kern="1200" cap="none" spc="0" normalizeH="0" baseline="0" noProof="0" dirty="0">
              <a:ln>
                <a:noFill/>
              </a:ln>
              <a:solidFill>
                <a:srgbClr val="00B050"/>
              </a:solidFill>
              <a:effectLst/>
              <a:uLnTx/>
              <a:uFillTx/>
              <a:latin typeface="+mn-ea"/>
              <a:cs typeface="+mn-cs"/>
            </a:endParaRPr>
          </a:p>
        </p:txBody>
      </p:sp>
      <p:pic>
        <p:nvPicPr>
          <p:cNvPr id="2050" name="Picture 2"/>
          <p:cNvPicPr>
            <a:picLocks noChangeAspect="1" noChangeArrowheads="1"/>
          </p:cNvPicPr>
          <p:nvPr/>
        </p:nvPicPr>
        <p:blipFill>
          <a:blip r:embed="rId1" cstate="print"/>
          <a:srcRect/>
          <a:stretch>
            <a:fillRect/>
          </a:stretch>
        </p:blipFill>
        <p:spPr bwMode="auto">
          <a:xfrm>
            <a:off x="2915816" y="3861048"/>
            <a:ext cx="2253630" cy="2433920"/>
          </a:xfrm>
          <a:prstGeom prst="rect">
            <a:avLst/>
          </a:prstGeom>
          <a:noFill/>
          <a:ln w="9525">
            <a:noFill/>
            <a:miter lim="800000"/>
            <a:headEnd/>
            <a:tailEnd/>
          </a:ln>
        </p:spPr>
      </p:pic>
      <p:sp>
        <p:nvSpPr>
          <p:cNvPr id="8" name="标题 1"/>
          <p:cNvSpPr txBox="1"/>
          <p:nvPr/>
        </p:nvSpPr>
        <p:spPr>
          <a:xfrm>
            <a:off x="1475656" y="260648"/>
            <a:ext cx="5688632" cy="936104"/>
          </a:xfrm>
          <a:prstGeom prst="rect">
            <a:avLst/>
          </a:prstGeom>
        </p:spPr>
        <p:txBody>
          <a:bodyPr vert="horz" lIns="91440" tIns="45720" rIns="91440" bIns="45720" rtlCol="0" anchor="ctr">
            <a:normAutofit/>
          </a:bodyPr>
          <a:lstStyle/>
          <a:p>
            <a:pPr marL="571500" indent="-571500" algn="ctr">
              <a:lnSpc>
                <a:spcPct val="120000"/>
              </a:lnSpc>
              <a:spcBef>
                <a:spcPct val="0"/>
              </a:spcBef>
              <a:defRPr/>
            </a:pPr>
            <a:r>
              <a:rPr lang="zh-CN" altLang="en-US" sz="4000" b="1" dirty="0" smtClean="0">
                <a:latin typeface="+mn-ea"/>
                <a:cs typeface="+mj-cs"/>
              </a:rPr>
              <a:t>二</a:t>
            </a:r>
            <a:r>
              <a:rPr kumimoji="0" lang="en-US" altLang="zh-CN" sz="4000" b="1" i="0" u="none" strike="noStrike" kern="1200" cap="none" spc="0" normalizeH="0" baseline="0" noProof="0" dirty="0" smtClean="0">
                <a:ln>
                  <a:noFill/>
                </a:ln>
                <a:solidFill>
                  <a:schemeClr val="tx1"/>
                </a:solidFill>
                <a:effectLst/>
                <a:uLnTx/>
                <a:uFillTx/>
                <a:latin typeface="+mn-ea"/>
                <a:cs typeface="+mj-cs"/>
              </a:rPr>
              <a:t>.</a:t>
            </a:r>
            <a:r>
              <a:rPr lang="zh-CN" altLang="en-US" sz="4000" b="1" dirty="0" smtClean="0">
                <a:latin typeface="+mn-ea"/>
              </a:rPr>
              <a:t>德国古典哲学简介</a:t>
            </a:r>
            <a:endParaRPr lang="en-US" altLang="zh-CN" sz="4000" b="1" dirty="0" smtClean="0">
              <a:latin typeface="+mn-ea"/>
            </a:endParaRPr>
          </a:p>
        </p:txBody>
      </p:sp>
      <p:pic>
        <p:nvPicPr>
          <p:cNvPr id="1026" name="Picture 2"/>
          <p:cNvPicPr>
            <a:picLocks noChangeAspect="1" noChangeArrowheads="1"/>
          </p:cNvPicPr>
          <p:nvPr/>
        </p:nvPicPr>
        <p:blipFill>
          <a:blip r:embed="rId2" cstate="print"/>
          <a:srcRect/>
          <a:stretch>
            <a:fillRect/>
          </a:stretch>
        </p:blipFill>
        <p:spPr bwMode="auto">
          <a:xfrm>
            <a:off x="5508104" y="3429000"/>
            <a:ext cx="2368302" cy="32129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标题 2"/>
          <p:cNvSpPr txBox="1"/>
          <p:nvPr/>
        </p:nvSpPr>
        <p:spPr>
          <a:xfrm>
            <a:off x="971600" y="1772816"/>
            <a:ext cx="6984776" cy="1728192"/>
          </a:xfrm>
          <a:prstGeom prst="rect">
            <a:avLst/>
          </a:prstGeom>
        </p:spPr>
        <p:txBody>
          <a:bodyPr vert="horz" lIns="91440" tIns="45720" rIns="91440" bIns="45720" rtlCol="0">
            <a:noAutofit/>
          </a:bodyPr>
          <a:lstStyle/>
          <a:p>
            <a:pPr lvl="0">
              <a:spcBef>
                <a:spcPct val="20000"/>
              </a:spcBef>
            </a:pPr>
            <a:r>
              <a:rPr lang="zh-CN" altLang="en-US" sz="2000" b="1" dirty="0" smtClean="0">
                <a:latin typeface="+mn-ea"/>
              </a:rPr>
              <a:t>费希特</a:t>
            </a:r>
            <a:r>
              <a:rPr lang="zh-CN" altLang="en-US" sz="2000" dirty="0" smtClean="0">
                <a:latin typeface="+mn-ea"/>
              </a:rPr>
              <a:t>：约翰</a:t>
            </a:r>
            <a:r>
              <a:rPr lang="en-US" altLang="zh-CN" sz="2000" dirty="0" smtClean="0">
                <a:latin typeface="+mn-ea"/>
              </a:rPr>
              <a:t>·</a:t>
            </a:r>
            <a:r>
              <a:rPr lang="zh-CN" altLang="en-US" sz="2000" dirty="0" smtClean="0">
                <a:latin typeface="+mn-ea"/>
              </a:rPr>
              <a:t>戈特利布</a:t>
            </a:r>
            <a:r>
              <a:rPr lang="en-US" altLang="zh-CN" sz="2000" dirty="0" smtClean="0">
                <a:latin typeface="+mn-ea"/>
              </a:rPr>
              <a:t>·</a:t>
            </a:r>
            <a:r>
              <a:rPr lang="zh-CN" altLang="en-US" sz="2000" dirty="0" smtClean="0">
                <a:latin typeface="+mn-ea"/>
              </a:rPr>
              <a:t>费希特（</a:t>
            </a:r>
            <a:r>
              <a:rPr lang="en-US" altLang="zh-CN" sz="2000" dirty="0" smtClean="0">
                <a:latin typeface="+mn-ea"/>
              </a:rPr>
              <a:t>Johann Gottlieb Fichte</a:t>
            </a:r>
            <a:r>
              <a:rPr lang="zh-CN" altLang="en-US" sz="2000" dirty="0" smtClean="0">
                <a:latin typeface="+mn-ea"/>
              </a:rPr>
              <a:t>，公元</a:t>
            </a:r>
            <a:r>
              <a:rPr lang="en-US" altLang="zh-CN" sz="2000" dirty="0" smtClean="0">
                <a:latin typeface="+mn-ea"/>
              </a:rPr>
              <a:t>1762</a:t>
            </a:r>
            <a:r>
              <a:rPr lang="zh-CN" altLang="en-US" sz="2000" dirty="0" smtClean="0">
                <a:latin typeface="+mn-ea"/>
              </a:rPr>
              <a:t>年</a:t>
            </a:r>
            <a:r>
              <a:rPr lang="en-US" altLang="zh-CN" sz="2000" dirty="0" smtClean="0">
                <a:latin typeface="+mn-ea"/>
              </a:rPr>
              <a:t>5</a:t>
            </a:r>
            <a:r>
              <a:rPr lang="zh-CN" altLang="en-US" sz="2000" dirty="0" smtClean="0">
                <a:latin typeface="+mn-ea"/>
              </a:rPr>
              <a:t>月</a:t>
            </a:r>
            <a:r>
              <a:rPr lang="en-US" altLang="zh-CN" sz="2000" dirty="0" smtClean="0">
                <a:latin typeface="+mn-ea"/>
              </a:rPr>
              <a:t>19</a:t>
            </a:r>
            <a:r>
              <a:rPr lang="zh-CN" altLang="en-US" sz="2000" dirty="0" smtClean="0">
                <a:latin typeface="+mn-ea"/>
              </a:rPr>
              <a:t>日</a:t>
            </a:r>
            <a:r>
              <a:rPr lang="en-US" altLang="zh-CN" sz="2000" dirty="0" smtClean="0">
                <a:latin typeface="+mn-ea"/>
              </a:rPr>
              <a:t>—</a:t>
            </a:r>
            <a:r>
              <a:rPr lang="zh-CN" altLang="en-US" sz="2000" dirty="0" smtClean="0">
                <a:latin typeface="+mn-ea"/>
              </a:rPr>
              <a:t>公元</a:t>
            </a:r>
            <a:r>
              <a:rPr lang="en-US" altLang="zh-CN" sz="2000" dirty="0" smtClean="0">
                <a:latin typeface="+mn-ea"/>
              </a:rPr>
              <a:t>1814</a:t>
            </a:r>
            <a:r>
              <a:rPr lang="zh-CN" altLang="en-US" sz="2000" dirty="0" smtClean="0">
                <a:latin typeface="+mn-ea"/>
              </a:rPr>
              <a:t>年</a:t>
            </a:r>
            <a:r>
              <a:rPr lang="en-US" altLang="zh-CN" sz="2000" dirty="0" smtClean="0">
                <a:latin typeface="+mn-ea"/>
              </a:rPr>
              <a:t>1</a:t>
            </a:r>
            <a:r>
              <a:rPr lang="zh-CN" altLang="en-US" sz="2000" dirty="0" smtClean="0">
                <a:latin typeface="+mn-ea"/>
              </a:rPr>
              <a:t>月</a:t>
            </a:r>
            <a:r>
              <a:rPr lang="en-US" altLang="zh-CN" sz="2000" dirty="0" smtClean="0">
                <a:latin typeface="+mn-ea"/>
              </a:rPr>
              <a:t>27</a:t>
            </a:r>
            <a:r>
              <a:rPr lang="zh-CN" altLang="en-US" sz="2000" dirty="0" smtClean="0">
                <a:latin typeface="+mn-ea"/>
              </a:rPr>
              <a:t>日），德国作家、哲学家、爱国主义者，古典主义哲学的主要代表人之一。作为一个哲学家，他寻求对哲学思想，特别是康德唯心主义思想的统一；作为一名爱国主义者，他试图唤醒德意志人民要求国家统一。</a:t>
            </a:r>
            <a:endParaRPr kumimoji="0" lang="zh-CN" altLang="en-US" sz="2000" i="0" u="none" strike="noStrike" kern="1200" cap="none" spc="0" normalizeH="0" baseline="0" noProof="0" dirty="0">
              <a:ln>
                <a:noFill/>
              </a:ln>
              <a:solidFill>
                <a:schemeClr val="tx1"/>
              </a:solidFill>
              <a:effectLst/>
              <a:uLnTx/>
              <a:uFillTx/>
              <a:latin typeface="+mn-ea"/>
              <a:cs typeface="+mn-cs"/>
            </a:endParaRPr>
          </a:p>
        </p:txBody>
      </p:sp>
      <p:sp>
        <p:nvSpPr>
          <p:cNvPr id="5" name="副标题 2"/>
          <p:cNvSpPr txBox="1"/>
          <p:nvPr/>
        </p:nvSpPr>
        <p:spPr>
          <a:xfrm>
            <a:off x="539552" y="4365104"/>
            <a:ext cx="2664296" cy="1728192"/>
          </a:xfrm>
          <a:prstGeom prst="rect">
            <a:avLst/>
          </a:prstGeom>
        </p:spPr>
        <p:txBody>
          <a:bodyPr vert="horz" lIns="91440" tIns="45720" rIns="91440" bIns="45720" rtlCol="0">
            <a:noAutofit/>
          </a:bodyPr>
          <a:lstStyle/>
          <a:p>
            <a:pPr lvl="0">
              <a:spcBef>
                <a:spcPct val="20000"/>
              </a:spcBef>
            </a:pPr>
            <a:r>
              <a:rPr lang="zh-CN" altLang="en-US" sz="2000" b="1" dirty="0" smtClean="0">
                <a:latin typeface="+mn-ea"/>
              </a:rPr>
              <a:t>代表作</a:t>
            </a:r>
            <a:r>
              <a:rPr lang="zh-CN" altLang="en-US" sz="2000" dirty="0" smtClean="0">
                <a:latin typeface="+mn-ea"/>
              </a:rPr>
              <a:t>：</a:t>
            </a:r>
            <a:endParaRPr lang="en-US" altLang="zh-CN" sz="2000" dirty="0" smtClean="0">
              <a:latin typeface="+mn-ea"/>
            </a:endParaRPr>
          </a:p>
          <a:p>
            <a:pPr lvl="0">
              <a:spcBef>
                <a:spcPct val="20000"/>
              </a:spcBef>
            </a:pPr>
            <a:r>
              <a:rPr lang="en-US" altLang="zh-CN" sz="2000" b="1" dirty="0" smtClean="0">
                <a:solidFill>
                  <a:srgbClr val="00B050"/>
                </a:solidFill>
              </a:rPr>
              <a:t>《</a:t>
            </a:r>
            <a:r>
              <a:rPr lang="zh-CN" altLang="en-US" sz="2000" b="1" dirty="0" smtClean="0">
                <a:solidFill>
                  <a:srgbClr val="00B050"/>
                </a:solidFill>
              </a:rPr>
              <a:t>全部知识学的基础</a:t>
            </a:r>
            <a:r>
              <a:rPr lang="en-US" altLang="zh-CN" sz="2000" b="1" dirty="0" smtClean="0">
                <a:solidFill>
                  <a:srgbClr val="00B050"/>
                </a:solidFill>
              </a:rPr>
              <a:t>》</a:t>
            </a:r>
            <a:endParaRPr kumimoji="0" lang="zh-CN" altLang="en-US" sz="2000" b="1" i="0" u="none" strike="noStrike" kern="1200" cap="none" spc="0" normalizeH="0" baseline="0" noProof="0" dirty="0">
              <a:ln>
                <a:noFill/>
              </a:ln>
              <a:solidFill>
                <a:srgbClr val="00B050"/>
              </a:solidFill>
              <a:effectLst/>
              <a:uLnTx/>
              <a:uFillTx/>
              <a:latin typeface="+mn-ea"/>
              <a:cs typeface="+mn-cs"/>
            </a:endParaRPr>
          </a:p>
        </p:txBody>
      </p:sp>
      <p:pic>
        <p:nvPicPr>
          <p:cNvPr id="3074" name="Picture 2"/>
          <p:cNvPicPr>
            <a:picLocks noChangeAspect="1" noChangeArrowheads="1"/>
          </p:cNvPicPr>
          <p:nvPr/>
        </p:nvPicPr>
        <p:blipFill>
          <a:blip r:embed="rId1" cstate="print"/>
          <a:srcRect/>
          <a:stretch>
            <a:fillRect/>
          </a:stretch>
        </p:blipFill>
        <p:spPr bwMode="auto">
          <a:xfrm>
            <a:off x="3347864" y="3717032"/>
            <a:ext cx="2292102" cy="2877149"/>
          </a:xfrm>
          <a:prstGeom prst="rect">
            <a:avLst/>
          </a:prstGeom>
          <a:noFill/>
          <a:ln w="9525">
            <a:noFill/>
            <a:miter lim="800000"/>
            <a:headEnd/>
            <a:tailEnd/>
          </a:ln>
        </p:spPr>
      </p:pic>
      <p:pic>
        <p:nvPicPr>
          <p:cNvPr id="3075" name="Picture 3"/>
          <p:cNvPicPr>
            <a:picLocks noChangeAspect="1" noChangeArrowheads="1"/>
          </p:cNvPicPr>
          <p:nvPr/>
        </p:nvPicPr>
        <p:blipFill>
          <a:blip r:embed="rId2" cstate="print"/>
          <a:srcRect/>
          <a:stretch>
            <a:fillRect/>
          </a:stretch>
        </p:blipFill>
        <p:spPr bwMode="auto">
          <a:xfrm>
            <a:off x="5796137" y="3717032"/>
            <a:ext cx="2160240" cy="2856267"/>
          </a:xfrm>
          <a:prstGeom prst="rect">
            <a:avLst/>
          </a:prstGeom>
          <a:noFill/>
          <a:ln w="9525">
            <a:noFill/>
            <a:miter lim="800000"/>
            <a:headEnd/>
            <a:tailEnd/>
          </a:ln>
        </p:spPr>
      </p:pic>
      <p:sp>
        <p:nvSpPr>
          <p:cNvPr id="8" name="标题 1"/>
          <p:cNvSpPr txBox="1"/>
          <p:nvPr/>
        </p:nvSpPr>
        <p:spPr>
          <a:xfrm>
            <a:off x="1547664" y="404664"/>
            <a:ext cx="5688632" cy="936104"/>
          </a:xfrm>
          <a:prstGeom prst="rect">
            <a:avLst/>
          </a:prstGeom>
        </p:spPr>
        <p:txBody>
          <a:bodyPr vert="horz" lIns="91440" tIns="45720" rIns="91440" bIns="45720" rtlCol="0" anchor="ctr">
            <a:normAutofit/>
          </a:bodyPr>
          <a:lstStyle/>
          <a:p>
            <a:pPr marL="571500" indent="-571500" algn="ctr">
              <a:lnSpc>
                <a:spcPct val="120000"/>
              </a:lnSpc>
              <a:spcBef>
                <a:spcPct val="0"/>
              </a:spcBef>
              <a:defRPr/>
            </a:pPr>
            <a:r>
              <a:rPr lang="zh-CN" altLang="en-US" sz="4000" b="1" dirty="0" smtClean="0">
                <a:latin typeface="+mn-ea"/>
                <a:cs typeface="+mj-cs"/>
              </a:rPr>
              <a:t>二</a:t>
            </a:r>
            <a:r>
              <a:rPr kumimoji="0" lang="en-US" altLang="zh-CN" sz="4000" b="1" i="0" u="none" strike="noStrike" kern="1200" cap="none" spc="0" normalizeH="0" baseline="0" noProof="0" dirty="0" smtClean="0">
                <a:ln>
                  <a:noFill/>
                </a:ln>
                <a:solidFill>
                  <a:schemeClr val="tx1"/>
                </a:solidFill>
                <a:effectLst/>
                <a:uLnTx/>
                <a:uFillTx/>
                <a:latin typeface="+mn-ea"/>
                <a:cs typeface="+mj-cs"/>
              </a:rPr>
              <a:t>.</a:t>
            </a:r>
            <a:r>
              <a:rPr lang="zh-CN" altLang="en-US" sz="4000" b="1" dirty="0" smtClean="0">
                <a:latin typeface="+mn-ea"/>
              </a:rPr>
              <a:t>德国古典哲学简介</a:t>
            </a:r>
            <a:endParaRPr lang="en-US" altLang="zh-CN" sz="4000" b="1" dirty="0" smtClean="0">
              <a:latin typeface="+mn-e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标题 2"/>
          <p:cNvSpPr txBox="1"/>
          <p:nvPr/>
        </p:nvSpPr>
        <p:spPr>
          <a:xfrm>
            <a:off x="971600" y="1772816"/>
            <a:ext cx="6984776" cy="1728192"/>
          </a:xfrm>
          <a:prstGeom prst="rect">
            <a:avLst/>
          </a:prstGeom>
        </p:spPr>
        <p:txBody>
          <a:bodyPr vert="horz" lIns="91440" tIns="45720" rIns="91440" bIns="45720" rtlCol="0">
            <a:noAutofit/>
          </a:bodyPr>
          <a:lstStyle/>
          <a:p>
            <a:pPr lvl="0">
              <a:spcBef>
                <a:spcPct val="20000"/>
              </a:spcBef>
            </a:pPr>
            <a:r>
              <a:rPr lang="zh-CN" altLang="en-US" sz="2000" b="1" dirty="0" smtClean="0">
                <a:latin typeface="+mn-ea"/>
              </a:rPr>
              <a:t>谢林</a:t>
            </a:r>
            <a:r>
              <a:rPr lang="zh-CN" altLang="en-US" sz="2000" dirty="0" smtClean="0">
                <a:latin typeface="+mn-ea"/>
              </a:rPr>
              <a:t>：弗里德里希</a:t>
            </a:r>
            <a:r>
              <a:rPr lang="en-US" altLang="zh-CN" sz="2000" dirty="0" smtClean="0">
                <a:latin typeface="+mn-ea"/>
              </a:rPr>
              <a:t>·</a:t>
            </a:r>
            <a:r>
              <a:rPr lang="zh-CN" altLang="en-US" sz="2000" dirty="0" smtClean="0">
                <a:latin typeface="+mn-ea"/>
              </a:rPr>
              <a:t>威廉姆</a:t>
            </a:r>
            <a:r>
              <a:rPr lang="en-US" altLang="zh-CN" sz="2000" dirty="0" smtClean="0">
                <a:latin typeface="+mn-ea"/>
              </a:rPr>
              <a:t>·</a:t>
            </a:r>
            <a:r>
              <a:rPr lang="zh-CN" altLang="en-US" sz="2000" dirty="0" smtClean="0">
                <a:latin typeface="+mn-ea"/>
              </a:rPr>
              <a:t>约瑟夫</a:t>
            </a:r>
            <a:r>
              <a:rPr lang="en-US" altLang="zh-CN" sz="2000" dirty="0" smtClean="0">
                <a:latin typeface="+mn-ea"/>
              </a:rPr>
              <a:t>·</a:t>
            </a:r>
            <a:r>
              <a:rPr lang="zh-CN" altLang="en-US" sz="2000" dirty="0" smtClean="0">
                <a:latin typeface="+mn-ea"/>
              </a:rPr>
              <a:t>谢林（</a:t>
            </a:r>
            <a:r>
              <a:rPr lang="en-US" altLang="zh-CN" sz="2000" dirty="0" smtClean="0">
                <a:latin typeface="+mn-ea"/>
              </a:rPr>
              <a:t>Friedrich Wilhelm Joseph Schelling</a:t>
            </a:r>
            <a:r>
              <a:rPr lang="zh-CN" altLang="en-US" sz="2000" dirty="0" smtClean="0">
                <a:latin typeface="+mn-ea"/>
              </a:rPr>
              <a:t>，</a:t>
            </a:r>
            <a:r>
              <a:rPr lang="en-US" altLang="zh-CN" sz="2000" dirty="0" smtClean="0">
                <a:latin typeface="+mn-ea"/>
              </a:rPr>
              <a:t>1775</a:t>
            </a:r>
            <a:r>
              <a:rPr lang="zh-CN" altLang="en-US" sz="2000" dirty="0" smtClean="0">
                <a:latin typeface="+mn-ea"/>
              </a:rPr>
              <a:t>年</a:t>
            </a:r>
            <a:r>
              <a:rPr lang="en-US" altLang="zh-CN" sz="2000" dirty="0" smtClean="0">
                <a:latin typeface="+mn-ea"/>
              </a:rPr>
              <a:t>1</a:t>
            </a:r>
            <a:r>
              <a:rPr lang="zh-CN" altLang="en-US" sz="2000" dirty="0" smtClean="0">
                <a:latin typeface="+mn-ea"/>
              </a:rPr>
              <a:t>月</a:t>
            </a:r>
            <a:r>
              <a:rPr lang="en-US" altLang="zh-CN" sz="2000" dirty="0" smtClean="0">
                <a:latin typeface="+mn-ea"/>
              </a:rPr>
              <a:t>27</a:t>
            </a:r>
            <a:r>
              <a:rPr lang="zh-CN" altLang="en-US" sz="2000" dirty="0" smtClean="0">
                <a:latin typeface="+mn-ea"/>
              </a:rPr>
              <a:t>日</a:t>
            </a:r>
            <a:r>
              <a:rPr lang="en-US" altLang="zh-CN" sz="2000" dirty="0" smtClean="0">
                <a:latin typeface="+mn-ea"/>
              </a:rPr>
              <a:t>—1854</a:t>
            </a:r>
            <a:r>
              <a:rPr lang="zh-CN" altLang="en-US" sz="2000" dirty="0" smtClean="0">
                <a:latin typeface="+mn-ea"/>
              </a:rPr>
              <a:t>年</a:t>
            </a:r>
            <a:r>
              <a:rPr lang="en-US" altLang="zh-CN" sz="2000" dirty="0" smtClean="0">
                <a:latin typeface="+mn-ea"/>
              </a:rPr>
              <a:t>8</a:t>
            </a:r>
            <a:r>
              <a:rPr lang="zh-CN" altLang="en-US" sz="2000" dirty="0" smtClean="0">
                <a:latin typeface="+mn-ea"/>
              </a:rPr>
              <a:t>月</a:t>
            </a:r>
            <a:r>
              <a:rPr lang="en-US" altLang="zh-CN" sz="2000" dirty="0" smtClean="0">
                <a:latin typeface="+mn-ea"/>
              </a:rPr>
              <a:t>20</a:t>
            </a:r>
            <a:r>
              <a:rPr lang="zh-CN" altLang="en-US" sz="2000" dirty="0" smtClean="0">
                <a:latin typeface="+mn-ea"/>
              </a:rPr>
              <a:t>日，享年</a:t>
            </a:r>
            <a:r>
              <a:rPr lang="en-US" altLang="zh-CN" sz="2000" dirty="0" smtClean="0">
                <a:latin typeface="+mn-ea"/>
              </a:rPr>
              <a:t>79</a:t>
            </a:r>
            <a:r>
              <a:rPr lang="zh-CN" altLang="en-US" sz="2000" dirty="0" smtClean="0">
                <a:latin typeface="+mn-ea"/>
              </a:rPr>
              <a:t>岁），德国哲学家。</a:t>
            </a:r>
            <a:endParaRPr kumimoji="0" lang="zh-CN" altLang="en-US" sz="2000" i="0" u="none" strike="noStrike" kern="1200" cap="none" spc="0" normalizeH="0" baseline="0" noProof="0" dirty="0">
              <a:ln>
                <a:noFill/>
              </a:ln>
              <a:solidFill>
                <a:schemeClr val="tx1"/>
              </a:solidFill>
              <a:effectLst/>
              <a:uLnTx/>
              <a:uFillTx/>
              <a:latin typeface="+mn-ea"/>
              <a:cs typeface="+mn-cs"/>
            </a:endParaRPr>
          </a:p>
        </p:txBody>
      </p:sp>
      <p:sp>
        <p:nvSpPr>
          <p:cNvPr id="5" name="副标题 2"/>
          <p:cNvSpPr txBox="1"/>
          <p:nvPr/>
        </p:nvSpPr>
        <p:spPr>
          <a:xfrm>
            <a:off x="611560" y="3789040"/>
            <a:ext cx="2664296" cy="1728192"/>
          </a:xfrm>
          <a:prstGeom prst="rect">
            <a:avLst/>
          </a:prstGeom>
        </p:spPr>
        <p:txBody>
          <a:bodyPr vert="horz" lIns="91440" tIns="45720" rIns="91440" bIns="45720" rtlCol="0">
            <a:noAutofit/>
          </a:bodyPr>
          <a:lstStyle/>
          <a:p>
            <a:pPr lvl="0">
              <a:spcBef>
                <a:spcPct val="20000"/>
              </a:spcBef>
            </a:pPr>
            <a:r>
              <a:rPr lang="zh-CN" altLang="en-US" sz="2000" b="1" dirty="0" smtClean="0">
                <a:latin typeface="+mn-ea"/>
              </a:rPr>
              <a:t>代表作</a:t>
            </a:r>
            <a:r>
              <a:rPr lang="zh-CN" altLang="en-US" sz="2000" dirty="0" smtClean="0">
                <a:latin typeface="+mn-ea"/>
              </a:rPr>
              <a:t>：</a:t>
            </a:r>
            <a:endParaRPr lang="en-US" altLang="zh-CN" sz="2000" dirty="0" smtClean="0">
              <a:latin typeface="+mn-ea"/>
            </a:endParaRPr>
          </a:p>
          <a:p>
            <a:pPr lvl="0">
              <a:spcBef>
                <a:spcPct val="20000"/>
              </a:spcBef>
            </a:pPr>
            <a:r>
              <a:rPr lang="en-US" altLang="zh-CN" sz="2000" b="1" dirty="0" smtClean="0">
                <a:solidFill>
                  <a:srgbClr val="00B050"/>
                </a:solidFill>
              </a:rPr>
              <a:t>《</a:t>
            </a:r>
            <a:r>
              <a:rPr lang="zh-CN" altLang="en-US" sz="2000" b="1" dirty="0" smtClean="0">
                <a:solidFill>
                  <a:srgbClr val="00B050"/>
                </a:solidFill>
              </a:rPr>
              <a:t>先验唯心论体系</a:t>
            </a:r>
            <a:r>
              <a:rPr lang="en-US" altLang="zh-CN" sz="2000" b="1" dirty="0" smtClean="0">
                <a:solidFill>
                  <a:srgbClr val="00B050"/>
                </a:solidFill>
              </a:rPr>
              <a:t>》</a:t>
            </a:r>
            <a:endParaRPr kumimoji="0" lang="zh-CN" altLang="en-US" sz="2000" b="1" i="0" u="none" strike="noStrike" kern="1200" cap="none" spc="0" normalizeH="0" baseline="0" noProof="0" dirty="0">
              <a:ln>
                <a:noFill/>
              </a:ln>
              <a:solidFill>
                <a:srgbClr val="00B050"/>
              </a:solidFill>
              <a:effectLst/>
              <a:uLnTx/>
              <a:uFillTx/>
              <a:latin typeface="+mn-ea"/>
              <a:cs typeface="+mn-cs"/>
            </a:endParaRPr>
          </a:p>
        </p:txBody>
      </p:sp>
      <p:pic>
        <p:nvPicPr>
          <p:cNvPr id="4098" name="Picture 2"/>
          <p:cNvPicPr>
            <a:picLocks noChangeAspect="1" noChangeArrowheads="1"/>
          </p:cNvPicPr>
          <p:nvPr/>
        </p:nvPicPr>
        <p:blipFill>
          <a:blip r:embed="rId1" cstate="print"/>
          <a:srcRect/>
          <a:stretch>
            <a:fillRect/>
          </a:stretch>
        </p:blipFill>
        <p:spPr bwMode="auto">
          <a:xfrm>
            <a:off x="3131840" y="3140968"/>
            <a:ext cx="2443651" cy="2736304"/>
          </a:xfrm>
          <a:prstGeom prst="rect">
            <a:avLst/>
          </a:prstGeom>
          <a:noFill/>
          <a:ln w="9525">
            <a:noFill/>
            <a:miter lim="800000"/>
            <a:headEnd/>
            <a:tailEnd/>
          </a:ln>
        </p:spPr>
      </p:pic>
      <p:pic>
        <p:nvPicPr>
          <p:cNvPr id="4099" name="Picture 3"/>
          <p:cNvPicPr>
            <a:picLocks noChangeAspect="1" noChangeArrowheads="1"/>
          </p:cNvPicPr>
          <p:nvPr/>
        </p:nvPicPr>
        <p:blipFill>
          <a:blip r:embed="rId2" cstate="print"/>
          <a:srcRect/>
          <a:stretch>
            <a:fillRect/>
          </a:stretch>
        </p:blipFill>
        <p:spPr bwMode="auto">
          <a:xfrm>
            <a:off x="5796136" y="3140968"/>
            <a:ext cx="2646928" cy="2736304"/>
          </a:xfrm>
          <a:prstGeom prst="rect">
            <a:avLst/>
          </a:prstGeom>
          <a:noFill/>
          <a:ln w="9525">
            <a:noFill/>
            <a:miter lim="800000"/>
            <a:headEnd/>
            <a:tailEnd/>
          </a:ln>
        </p:spPr>
      </p:pic>
      <p:sp>
        <p:nvSpPr>
          <p:cNvPr id="8" name="标题 1"/>
          <p:cNvSpPr txBox="1"/>
          <p:nvPr/>
        </p:nvSpPr>
        <p:spPr>
          <a:xfrm>
            <a:off x="1547664" y="404664"/>
            <a:ext cx="5688632" cy="936104"/>
          </a:xfrm>
          <a:prstGeom prst="rect">
            <a:avLst/>
          </a:prstGeom>
        </p:spPr>
        <p:txBody>
          <a:bodyPr vert="horz" lIns="91440" tIns="45720" rIns="91440" bIns="45720" rtlCol="0" anchor="ctr">
            <a:normAutofit/>
          </a:bodyPr>
          <a:lstStyle/>
          <a:p>
            <a:pPr marL="571500" indent="-571500" algn="ctr">
              <a:lnSpc>
                <a:spcPct val="120000"/>
              </a:lnSpc>
              <a:spcBef>
                <a:spcPct val="0"/>
              </a:spcBef>
              <a:defRPr/>
            </a:pPr>
            <a:r>
              <a:rPr lang="zh-CN" altLang="en-US" sz="4000" b="1" dirty="0" smtClean="0">
                <a:latin typeface="+mn-ea"/>
                <a:cs typeface="+mj-cs"/>
              </a:rPr>
              <a:t>二</a:t>
            </a:r>
            <a:r>
              <a:rPr kumimoji="0" lang="en-US" altLang="zh-CN" sz="4000" b="1" i="0" u="none" strike="noStrike" kern="1200" cap="none" spc="0" normalizeH="0" baseline="0" noProof="0" dirty="0" smtClean="0">
                <a:ln>
                  <a:noFill/>
                </a:ln>
                <a:solidFill>
                  <a:schemeClr val="tx1"/>
                </a:solidFill>
                <a:effectLst/>
                <a:uLnTx/>
                <a:uFillTx/>
                <a:latin typeface="+mn-ea"/>
                <a:cs typeface="+mj-cs"/>
              </a:rPr>
              <a:t>.</a:t>
            </a:r>
            <a:r>
              <a:rPr lang="zh-CN" altLang="en-US" sz="4000" b="1" dirty="0" smtClean="0">
                <a:latin typeface="+mn-ea"/>
              </a:rPr>
              <a:t>德国古典哲学简介</a:t>
            </a:r>
            <a:endParaRPr lang="en-US" altLang="zh-CN" sz="4000" b="1" dirty="0" smtClean="0">
              <a:latin typeface="+mn-e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043608" y="1412776"/>
            <a:ext cx="7128792" cy="1368152"/>
          </a:xfrm>
        </p:spPr>
        <p:txBody>
          <a:bodyPr>
            <a:noAutofit/>
          </a:bodyPr>
          <a:lstStyle/>
          <a:p>
            <a:pPr algn="l"/>
            <a:r>
              <a:rPr lang="zh-CN" altLang="en-US" sz="2000" dirty="0" smtClean="0">
                <a:solidFill>
                  <a:schemeClr val="tx1"/>
                </a:solidFill>
                <a:latin typeface="+mn-ea"/>
              </a:rPr>
              <a:t>    </a:t>
            </a:r>
            <a:r>
              <a:rPr lang="zh-CN" altLang="en-US" sz="2000" b="1" dirty="0" smtClean="0">
                <a:solidFill>
                  <a:schemeClr val="accent5"/>
                </a:solidFill>
                <a:latin typeface="+mn-ea"/>
              </a:rPr>
              <a:t>格奥尔格</a:t>
            </a:r>
            <a:r>
              <a:rPr lang="en-US" altLang="zh-CN" sz="2000" b="1" dirty="0" smtClean="0">
                <a:solidFill>
                  <a:schemeClr val="accent5"/>
                </a:solidFill>
                <a:latin typeface="+mn-ea"/>
              </a:rPr>
              <a:t>·</a:t>
            </a:r>
            <a:r>
              <a:rPr lang="zh-CN" altLang="en-US" sz="2000" b="1" dirty="0" smtClean="0">
                <a:solidFill>
                  <a:schemeClr val="accent5"/>
                </a:solidFill>
                <a:latin typeface="+mn-ea"/>
              </a:rPr>
              <a:t>威廉</a:t>
            </a:r>
            <a:r>
              <a:rPr lang="en-US" altLang="zh-CN" sz="2000" b="1" dirty="0" smtClean="0">
                <a:solidFill>
                  <a:schemeClr val="accent5"/>
                </a:solidFill>
                <a:latin typeface="+mn-ea"/>
              </a:rPr>
              <a:t>·</a:t>
            </a:r>
            <a:r>
              <a:rPr lang="zh-CN" altLang="en-US" sz="2000" b="1" dirty="0" smtClean="0">
                <a:solidFill>
                  <a:schemeClr val="accent5"/>
                </a:solidFill>
                <a:latin typeface="+mn-ea"/>
              </a:rPr>
              <a:t>弗里德里希</a:t>
            </a:r>
            <a:r>
              <a:rPr lang="en-US" altLang="zh-CN" sz="2000" b="1" dirty="0" smtClean="0">
                <a:solidFill>
                  <a:schemeClr val="accent5"/>
                </a:solidFill>
                <a:latin typeface="+mn-ea"/>
              </a:rPr>
              <a:t>·</a:t>
            </a:r>
            <a:r>
              <a:rPr lang="zh-CN" altLang="en-US" sz="2000" b="1" dirty="0" smtClean="0">
                <a:solidFill>
                  <a:schemeClr val="accent5"/>
                </a:solidFill>
                <a:latin typeface="+mn-ea"/>
              </a:rPr>
              <a:t>黑格尔</a:t>
            </a:r>
            <a:r>
              <a:rPr lang="zh-CN" altLang="en-US" sz="2000" dirty="0" smtClean="0">
                <a:solidFill>
                  <a:schemeClr val="tx1"/>
                </a:solidFill>
                <a:latin typeface="+mn-ea"/>
              </a:rPr>
              <a:t>（德语：</a:t>
            </a:r>
            <a:r>
              <a:rPr lang="en-US" altLang="zh-CN" sz="2000" dirty="0" smtClean="0">
                <a:solidFill>
                  <a:schemeClr val="tx1"/>
                </a:solidFill>
                <a:latin typeface="+mn-ea"/>
              </a:rPr>
              <a:t>Georg Wilhelm Friedrich Hegel</a:t>
            </a:r>
            <a:r>
              <a:rPr lang="zh-CN" altLang="en-US" sz="2000" dirty="0" smtClean="0">
                <a:solidFill>
                  <a:schemeClr val="tx1"/>
                </a:solidFill>
                <a:latin typeface="+mn-ea"/>
              </a:rPr>
              <a:t>，常缩写为</a:t>
            </a:r>
            <a:r>
              <a:rPr lang="en-US" altLang="zh-CN" sz="2000" dirty="0" smtClean="0">
                <a:solidFill>
                  <a:schemeClr val="tx1"/>
                </a:solidFill>
                <a:latin typeface="+mn-ea"/>
              </a:rPr>
              <a:t>G. W. F. Hegel</a:t>
            </a:r>
            <a:r>
              <a:rPr lang="zh-CN" altLang="en-US" sz="2000" dirty="0" smtClean="0">
                <a:solidFill>
                  <a:schemeClr val="tx1"/>
                </a:solidFill>
                <a:latin typeface="+mn-ea"/>
              </a:rPr>
              <a:t>；公元</a:t>
            </a:r>
            <a:r>
              <a:rPr lang="en-US" altLang="zh-CN" sz="2000" dirty="0" smtClean="0">
                <a:solidFill>
                  <a:schemeClr val="tx1"/>
                </a:solidFill>
                <a:latin typeface="+mn-ea"/>
              </a:rPr>
              <a:t>1770</a:t>
            </a:r>
            <a:r>
              <a:rPr lang="zh-CN" altLang="en-US" sz="2000" dirty="0" smtClean="0">
                <a:solidFill>
                  <a:schemeClr val="tx1"/>
                </a:solidFill>
                <a:latin typeface="+mn-ea"/>
              </a:rPr>
              <a:t>年</a:t>
            </a:r>
            <a:r>
              <a:rPr lang="en-US" altLang="zh-CN" sz="2000" dirty="0" smtClean="0">
                <a:solidFill>
                  <a:schemeClr val="tx1"/>
                </a:solidFill>
                <a:latin typeface="+mn-ea"/>
              </a:rPr>
              <a:t>8</a:t>
            </a:r>
            <a:r>
              <a:rPr lang="zh-CN" altLang="en-US" sz="2000" dirty="0" smtClean="0">
                <a:solidFill>
                  <a:schemeClr val="tx1"/>
                </a:solidFill>
                <a:latin typeface="+mn-ea"/>
              </a:rPr>
              <a:t>月</a:t>
            </a:r>
            <a:r>
              <a:rPr lang="en-US" altLang="zh-CN" sz="2000" dirty="0" smtClean="0">
                <a:solidFill>
                  <a:schemeClr val="tx1"/>
                </a:solidFill>
                <a:latin typeface="+mn-ea"/>
              </a:rPr>
              <a:t>27</a:t>
            </a:r>
            <a:r>
              <a:rPr lang="zh-CN" altLang="en-US" sz="2000" dirty="0" smtClean="0">
                <a:solidFill>
                  <a:schemeClr val="tx1"/>
                </a:solidFill>
                <a:latin typeface="+mn-ea"/>
              </a:rPr>
              <a:t>日</a:t>
            </a:r>
            <a:r>
              <a:rPr lang="en-US" altLang="zh-CN" sz="2000" dirty="0" smtClean="0">
                <a:solidFill>
                  <a:schemeClr val="tx1"/>
                </a:solidFill>
                <a:latin typeface="+mn-ea"/>
              </a:rPr>
              <a:t>—</a:t>
            </a:r>
            <a:r>
              <a:rPr lang="zh-CN" altLang="en-US" sz="2000" dirty="0" smtClean="0">
                <a:solidFill>
                  <a:schemeClr val="tx1"/>
                </a:solidFill>
                <a:latin typeface="+mn-ea"/>
              </a:rPr>
              <a:t>公元</a:t>
            </a:r>
            <a:r>
              <a:rPr lang="en-US" altLang="zh-CN" sz="2000" dirty="0" smtClean="0">
                <a:solidFill>
                  <a:schemeClr val="tx1"/>
                </a:solidFill>
                <a:latin typeface="+mn-ea"/>
              </a:rPr>
              <a:t>1831</a:t>
            </a:r>
            <a:r>
              <a:rPr lang="zh-CN" altLang="en-US" sz="2000" dirty="0" smtClean="0">
                <a:solidFill>
                  <a:schemeClr val="tx1"/>
                </a:solidFill>
                <a:latin typeface="+mn-ea"/>
              </a:rPr>
              <a:t>年</a:t>
            </a:r>
            <a:r>
              <a:rPr lang="en-US" altLang="zh-CN" sz="2000" dirty="0" smtClean="0">
                <a:solidFill>
                  <a:schemeClr val="tx1"/>
                </a:solidFill>
                <a:latin typeface="+mn-ea"/>
              </a:rPr>
              <a:t>11</a:t>
            </a:r>
            <a:r>
              <a:rPr lang="zh-CN" altLang="en-US" sz="2000" dirty="0" smtClean="0">
                <a:solidFill>
                  <a:schemeClr val="tx1"/>
                </a:solidFill>
                <a:latin typeface="+mn-ea"/>
              </a:rPr>
              <a:t>月</a:t>
            </a:r>
            <a:r>
              <a:rPr lang="en-US" altLang="zh-CN" sz="2000" dirty="0" smtClean="0">
                <a:solidFill>
                  <a:schemeClr val="tx1"/>
                </a:solidFill>
                <a:latin typeface="+mn-ea"/>
              </a:rPr>
              <a:t>14</a:t>
            </a:r>
            <a:r>
              <a:rPr lang="zh-CN" altLang="en-US" sz="2000" dirty="0" smtClean="0">
                <a:solidFill>
                  <a:schemeClr val="tx1"/>
                </a:solidFill>
                <a:latin typeface="+mn-ea"/>
              </a:rPr>
              <a:t>日），德国哲学家。</a:t>
            </a:r>
            <a:endParaRPr lang="zh-CN" altLang="en-US" sz="2000" dirty="0" smtClean="0">
              <a:solidFill>
                <a:schemeClr val="tx1"/>
              </a:solidFill>
              <a:latin typeface="+mn-ea"/>
            </a:endParaRPr>
          </a:p>
        </p:txBody>
      </p:sp>
      <p:sp>
        <p:nvSpPr>
          <p:cNvPr id="4" name="副标题 2"/>
          <p:cNvSpPr txBox="1"/>
          <p:nvPr/>
        </p:nvSpPr>
        <p:spPr>
          <a:xfrm>
            <a:off x="1187624" y="2564904"/>
            <a:ext cx="6624736" cy="648072"/>
          </a:xfrm>
          <a:prstGeom prst="rect">
            <a:avLst/>
          </a:prstGeom>
        </p:spPr>
        <p:txBody>
          <a:bodyPr vert="horz" lIns="91440" tIns="45720" rIns="91440" bIns="45720" rtlCol="0">
            <a:noAutofit/>
          </a:bodyPr>
          <a:lstStyle/>
          <a:p>
            <a:pPr lvl="0">
              <a:spcBef>
                <a:spcPct val="20000"/>
              </a:spcBef>
            </a:pPr>
            <a:r>
              <a:rPr lang="zh-CN" altLang="en-US" sz="1600" dirty="0" smtClean="0">
                <a:latin typeface="+mn-ea"/>
              </a:rPr>
              <a:t>    </a:t>
            </a:r>
            <a:r>
              <a:rPr lang="zh-CN" altLang="en-US" sz="2000" dirty="0" smtClean="0">
                <a:latin typeface="+mn-ea"/>
              </a:rPr>
              <a:t>黑格尔出生于今天德国西南部巴登</a:t>
            </a:r>
            <a:r>
              <a:rPr lang="en-US" altLang="zh-CN" sz="2000" dirty="0" smtClean="0">
                <a:latin typeface="+mn-ea"/>
              </a:rPr>
              <a:t>-</a:t>
            </a:r>
            <a:r>
              <a:rPr lang="zh-CN" altLang="en-US" sz="2000" dirty="0" smtClean="0">
                <a:latin typeface="+mn-ea"/>
              </a:rPr>
              <a:t>符腾堡首府斯图加特；是柏林大学（今日的柏林洪堡大学）的校长。</a:t>
            </a:r>
            <a:endParaRPr kumimoji="0" lang="zh-CN" altLang="en-US" sz="2000" b="0" i="0" u="none" strike="noStrike" kern="1200" cap="none" spc="0" normalizeH="0" baseline="0" noProof="0" dirty="0" smtClean="0">
              <a:ln>
                <a:noFill/>
              </a:ln>
              <a:solidFill>
                <a:schemeClr val="tx1"/>
              </a:solidFill>
              <a:effectLst/>
              <a:uLnTx/>
              <a:uFillTx/>
              <a:latin typeface="+mn-ea"/>
              <a:ea typeface="+mn-ea"/>
              <a:cs typeface="+mn-cs"/>
            </a:endParaRPr>
          </a:p>
        </p:txBody>
      </p:sp>
      <p:sp>
        <p:nvSpPr>
          <p:cNvPr id="5" name="副标题 2"/>
          <p:cNvSpPr txBox="1"/>
          <p:nvPr/>
        </p:nvSpPr>
        <p:spPr>
          <a:xfrm>
            <a:off x="971600" y="3573016"/>
            <a:ext cx="7416824" cy="3096344"/>
          </a:xfrm>
          <a:prstGeom prst="rect">
            <a:avLst/>
          </a:prstGeom>
        </p:spPr>
        <p:txBody>
          <a:bodyPr vert="horz" lIns="91440" tIns="45720" rIns="91440" bIns="45720" rtlCol="0">
            <a:noAutofit/>
          </a:bodyPr>
          <a:lstStyle/>
          <a:p>
            <a:pPr lvl="0">
              <a:spcBef>
                <a:spcPct val="20000"/>
              </a:spcBef>
            </a:pPr>
            <a:r>
              <a:rPr lang="zh-CN" altLang="en-US" sz="2000" dirty="0" smtClean="0">
                <a:latin typeface="+mn-ea"/>
              </a:rPr>
              <a:t>    黑格尔时代略晚于康德，是德国</a:t>
            </a:r>
            <a:r>
              <a:rPr lang="en-US" altLang="zh-CN" sz="2000" dirty="0" smtClean="0">
                <a:latin typeface="+mn-ea"/>
              </a:rPr>
              <a:t>19</a:t>
            </a:r>
            <a:r>
              <a:rPr lang="zh-CN" altLang="en-US" sz="2000" dirty="0" smtClean="0">
                <a:latin typeface="+mn-ea"/>
              </a:rPr>
              <a:t>世纪唯心主义哲学的代表人物之一、德国古典哲学的代表人物之一。</a:t>
            </a:r>
            <a:r>
              <a:rPr lang="zh-CN" altLang="en-US" sz="2000" b="1" dirty="0" smtClean="0">
                <a:solidFill>
                  <a:schemeClr val="accent5"/>
                </a:solidFill>
                <a:latin typeface="+mn-ea"/>
              </a:rPr>
              <a:t>他对德国的国家哲学作了最系统、最丰富和最完整的阐述。</a:t>
            </a:r>
            <a:r>
              <a:rPr lang="zh-CN" altLang="en-US" sz="2000" dirty="0" smtClean="0">
                <a:latin typeface="+mn-ea"/>
              </a:rPr>
              <a:t>许多人认为，黑格尔的思想，标志着</a:t>
            </a:r>
            <a:r>
              <a:rPr lang="en-US" altLang="zh-CN" sz="2000" b="1" dirty="0" smtClean="0">
                <a:solidFill>
                  <a:schemeClr val="accent5"/>
                </a:solidFill>
                <a:latin typeface="+mn-ea"/>
              </a:rPr>
              <a:t>19</a:t>
            </a:r>
            <a:r>
              <a:rPr lang="zh-CN" altLang="en-US" sz="2000" b="1" dirty="0" smtClean="0">
                <a:solidFill>
                  <a:schemeClr val="accent5"/>
                </a:solidFill>
                <a:latin typeface="+mn-ea"/>
              </a:rPr>
              <a:t>世纪德国唯心主义哲学运动的顶峰</a:t>
            </a:r>
            <a:r>
              <a:rPr lang="zh-CN" altLang="en-US" sz="2000" dirty="0" smtClean="0">
                <a:solidFill>
                  <a:schemeClr val="accent5"/>
                </a:solidFill>
                <a:latin typeface="+mn-ea"/>
              </a:rPr>
              <a:t>，对后世哲学流派，如存在主义和马克思的历史唯物主义都产生了深远的影响</a:t>
            </a:r>
            <a:r>
              <a:rPr lang="zh-CN" altLang="en-US" sz="2000" dirty="0" smtClean="0">
                <a:latin typeface="+mn-ea"/>
              </a:rPr>
              <a:t>。更有甚者，由于黑格尔的政治思想兼具自由主义与保守主义两者之要义，因此，对于那些因看到自由主义在承认个人需求、体现人的基本价值方面的无能为力，而对觉得自由主义正面临挑战的人来说，他的哲学无疑是为自由主义提供了一条新的出路。</a:t>
            </a:r>
            <a:endParaRPr lang="zh-CN" altLang="en-US" sz="2000" dirty="0" smtClean="0">
              <a:latin typeface="+mn-ea"/>
            </a:endParaRPr>
          </a:p>
        </p:txBody>
      </p:sp>
      <p:sp>
        <p:nvSpPr>
          <p:cNvPr id="6" name="标题 1"/>
          <p:cNvSpPr txBox="1"/>
          <p:nvPr/>
        </p:nvSpPr>
        <p:spPr>
          <a:xfrm>
            <a:off x="1547664" y="404664"/>
            <a:ext cx="5688632" cy="936104"/>
          </a:xfrm>
          <a:prstGeom prst="rect">
            <a:avLst/>
          </a:prstGeom>
        </p:spPr>
        <p:txBody>
          <a:bodyPr vert="horz" lIns="91440" tIns="45720" rIns="91440" bIns="45720" rtlCol="0" anchor="ctr">
            <a:normAutofit/>
          </a:bodyPr>
          <a:lstStyle/>
          <a:p>
            <a:pPr marL="571500" indent="-571500" algn="ctr">
              <a:lnSpc>
                <a:spcPct val="120000"/>
              </a:lnSpc>
              <a:spcBef>
                <a:spcPct val="0"/>
              </a:spcBef>
              <a:defRPr/>
            </a:pPr>
            <a:r>
              <a:rPr lang="zh-CN" altLang="en-US" sz="4000" b="1" dirty="0" smtClean="0">
                <a:latin typeface="+mn-ea"/>
                <a:cs typeface="+mj-cs"/>
              </a:rPr>
              <a:t>二</a:t>
            </a:r>
            <a:r>
              <a:rPr kumimoji="0" lang="en-US" altLang="zh-CN" sz="4000" b="1" i="0" u="none" strike="noStrike" kern="1200" cap="none" spc="0" normalizeH="0" baseline="0" noProof="0" dirty="0" smtClean="0">
                <a:ln>
                  <a:noFill/>
                </a:ln>
                <a:solidFill>
                  <a:schemeClr val="tx1"/>
                </a:solidFill>
                <a:effectLst/>
                <a:uLnTx/>
                <a:uFillTx/>
                <a:latin typeface="+mn-ea"/>
                <a:cs typeface="+mj-cs"/>
              </a:rPr>
              <a:t>.</a:t>
            </a:r>
            <a:r>
              <a:rPr lang="zh-CN" altLang="en-US" sz="4000" b="1" dirty="0" smtClean="0">
                <a:latin typeface="+mn-ea"/>
              </a:rPr>
              <a:t>德国古典哲学简介</a:t>
            </a:r>
            <a:endParaRPr lang="en-US" altLang="zh-CN" sz="4000" b="1" dirty="0" smtClean="0">
              <a:latin typeface="+mn-e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2339752" y="404664"/>
            <a:ext cx="4248472" cy="64807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smtClean="0">
                <a:ln>
                  <a:noFill/>
                </a:ln>
                <a:solidFill>
                  <a:schemeClr val="tx1"/>
                </a:solidFill>
                <a:effectLst/>
                <a:uLnTx/>
                <a:uFillTx/>
                <a:latin typeface="+mj-lt"/>
                <a:ea typeface="+mj-ea"/>
                <a:cs typeface="+mj-cs"/>
              </a:rPr>
              <a:t>黑格尔</a:t>
            </a:r>
            <a:endParaRPr kumimoji="0" lang="zh-CN" altLang="en-US" sz="2800" b="1" i="0" u="none" strike="noStrike" kern="1200" cap="none" spc="0" normalizeH="0" baseline="0" noProof="0" dirty="0">
              <a:ln>
                <a:noFill/>
              </a:ln>
              <a:solidFill>
                <a:schemeClr val="tx1"/>
              </a:solidFill>
              <a:effectLst/>
              <a:uLnTx/>
              <a:uFillTx/>
              <a:latin typeface="+mj-lt"/>
              <a:ea typeface="+mj-ea"/>
              <a:cs typeface="+mj-cs"/>
            </a:endParaRPr>
          </a:p>
        </p:txBody>
      </p:sp>
      <p:pic>
        <p:nvPicPr>
          <p:cNvPr id="1026" name="Picture 2"/>
          <p:cNvPicPr>
            <a:picLocks noChangeAspect="1" noChangeArrowheads="1"/>
          </p:cNvPicPr>
          <p:nvPr/>
        </p:nvPicPr>
        <p:blipFill>
          <a:blip r:embed="rId1" cstate="print"/>
          <a:srcRect/>
          <a:stretch>
            <a:fillRect/>
          </a:stretch>
        </p:blipFill>
        <p:spPr bwMode="auto">
          <a:xfrm>
            <a:off x="1403648" y="1268760"/>
            <a:ext cx="2468114" cy="2304256"/>
          </a:xfrm>
          <a:prstGeom prst="rect">
            <a:avLst/>
          </a:prstGeom>
          <a:noFill/>
          <a:ln w="9525">
            <a:noFill/>
            <a:miter lim="800000"/>
            <a:headEnd/>
            <a:tailEnd/>
          </a:ln>
        </p:spPr>
      </p:pic>
      <p:pic>
        <p:nvPicPr>
          <p:cNvPr id="1027" name="Picture 3"/>
          <p:cNvPicPr>
            <a:picLocks noChangeAspect="1" noChangeArrowheads="1"/>
          </p:cNvPicPr>
          <p:nvPr/>
        </p:nvPicPr>
        <p:blipFill>
          <a:blip r:embed="rId2" cstate="print"/>
          <a:srcRect/>
          <a:stretch>
            <a:fillRect/>
          </a:stretch>
        </p:blipFill>
        <p:spPr bwMode="auto">
          <a:xfrm>
            <a:off x="5076056" y="1268760"/>
            <a:ext cx="2088232" cy="2456743"/>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1403648" y="3717032"/>
            <a:ext cx="2448272" cy="2957778"/>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5076056" y="3861048"/>
            <a:ext cx="2425129"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35696" y="3573016"/>
            <a:ext cx="1152128" cy="28803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1200" b="1" dirty="0" smtClean="0">
                <a:solidFill>
                  <a:srgbClr val="00B050"/>
                </a:solidFill>
              </a:rPr>
              <a:t>《</a:t>
            </a:r>
            <a:r>
              <a:rPr lang="zh-CN" altLang="en-US" sz="1200" b="1" dirty="0" smtClean="0">
                <a:solidFill>
                  <a:srgbClr val="00B050"/>
                </a:solidFill>
              </a:rPr>
              <a:t>精神现象学</a:t>
            </a:r>
            <a:r>
              <a:rPr lang="en-US" altLang="zh-CN" sz="1200" b="1" dirty="0" smtClean="0">
                <a:solidFill>
                  <a:srgbClr val="00B050"/>
                </a:solidFill>
              </a:rPr>
              <a:t>》</a:t>
            </a:r>
            <a:endParaRPr lang="zh-CN" altLang="en-US" sz="1200" b="1" dirty="0">
              <a:solidFill>
                <a:srgbClr val="00B050"/>
              </a:solidFill>
            </a:endParaRPr>
          </a:p>
        </p:txBody>
      </p:sp>
      <p:sp>
        <p:nvSpPr>
          <p:cNvPr id="5" name="矩形 4"/>
          <p:cNvSpPr/>
          <p:nvPr/>
        </p:nvSpPr>
        <p:spPr>
          <a:xfrm>
            <a:off x="3419872" y="3573016"/>
            <a:ext cx="864096" cy="28803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1200" b="1" dirty="0" smtClean="0">
                <a:solidFill>
                  <a:srgbClr val="00B050"/>
                </a:solidFill>
                <a:latin typeface="+mn-ea"/>
              </a:rPr>
              <a:t>《</a:t>
            </a:r>
            <a:r>
              <a:rPr lang="zh-CN" altLang="en-US" sz="1200" b="1" dirty="0" smtClean="0">
                <a:solidFill>
                  <a:srgbClr val="00B050"/>
                </a:solidFill>
                <a:latin typeface="+mn-ea"/>
              </a:rPr>
              <a:t>逻辑学</a:t>
            </a:r>
            <a:r>
              <a:rPr lang="en-US" altLang="zh-CN" sz="1200" b="1" dirty="0" smtClean="0">
                <a:solidFill>
                  <a:srgbClr val="00B050"/>
                </a:solidFill>
                <a:latin typeface="+mn-ea"/>
              </a:rPr>
              <a:t>》</a:t>
            </a:r>
            <a:endParaRPr lang="zh-CN" altLang="en-US" sz="1200" b="1" dirty="0">
              <a:solidFill>
                <a:srgbClr val="00B050"/>
              </a:solidFill>
              <a:latin typeface="+mn-ea"/>
            </a:endParaRPr>
          </a:p>
        </p:txBody>
      </p:sp>
      <p:sp>
        <p:nvSpPr>
          <p:cNvPr id="6" name="矩形 5"/>
          <p:cNvSpPr/>
          <p:nvPr/>
        </p:nvSpPr>
        <p:spPr>
          <a:xfrm>
            <a:off x="4572000" y="3573016"/>
            <a:ext cx="936104" cy="28803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1200" b="1" dirty="0" smtClean="0">
                <a:solidFill>
                  <a:srgbClr val="00B050"/>
                </a:solidFill>
                <a:latin typeface="+mn-ea"/>
              </a:rPr>
              <a:t>《</a:t>
            </a:r>
            <a:r>
              <a:rPr lang="zh-CN" altLang="en-US" sz="1200" b="1" dirty="0" smtClean="0">
                <a:solidFill>
                  <a:srgbClr val="00B050"/>
                </a:solidFill>
                <a:latin typeface="+mn-ea"/>
              </a:rPr>
              <a:t>小逻辑</a:t>
            </a:r>
            <a:r>
              <a:rPr lang="en-US" altLang="zh-CN" sz="1200" b="1" dirty="0" smtClean="0">
                <a:solidFill>
                  <a:srgbClr val="00B050"/>
                </a:solidFill>
                <a:latin typeface="+mn-ea"/>
              </a:rPr>
              <a:t>》</a:t>
            </a:r>
            <a:endParaRPr lang="zh-CN" altLang="en-US" sz="1200" b="1" dirty="0">
              <a:solidFill>
                <a:srgbClr val="00B050"/>
              </a:solidFill>
              <a:latin typeface="+mn-ea"/>
            </a:endParaRPr>
          </a:p>
        </p:txBody>
      </p:sp>
      <p:sp>
        <p:nvSpPr>
          <p:cNvPr id="7" name="矩形 6"/>
          <p:cNvSpPr/>
          <p:nvPr/>
        </p:nvSpPr>
        <p:spPr>
          <a:xfrm>
            <a:off x="5796136" y="3068960"/>
            <a:ext cx="1080120" cy="28803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1200" b="1" dirty="0" smtClean="0">
                <a:solidFill>
                  <a:srgbClr val="00B050"/>
                </a:solidFill>
                <a:latin typeface="+mn-ea"/>
              </a:rPr>
              <a:t>《</a:t>
            </a:r>
            <a:r>
              <a:rPr lang="zh-CN" altLang="en-US" sz="1200" b="1" dirty="0" smtClean="0">
                <a:solidFill>
                  <a:srgbClr val="00B050"/>
                </a:solidFill>
                <a:latin typeface="+mn-ea"/>
              </a:rPr>
              <a:t>自然哲学</a:t>
            </a:r>
            <a:r>
              <a:rPr lang="en-US" altLang="zh-CN" sz="1200" b="1" dirty="0" smtClean="0">
                <a:solidFill>
                  <a:srgbClr val="00B050"/>
                </a:solidFill>
                <a:latin typeface="+mn-ea"/>
              </a:rPr>
              <a:t>》</a:t>
            </a:r>
            <a:endParaRPr lang="zh-CN" altLang="en-US" sz="1200" b="1" dirty="0">
              <a:solidFill>
                <a:srgbClr val="00B050"/>
              </a:solidFill>
              <a:latin typeface="+mn-ea"/>
            </a:endParaRPr>
          </a:p>
        </p:txBody>
      </p:sp>
      <p:sp>
        <p:nvSpPr>
          <p:cNvPr id="8" name="矩形 7"/>
          <p:cNvSpPr/>
          <p:nvPr/>
        </p:nvSpPr>
        <p:spPr>
          <a:xfrm>
            <a:off x="5796136" y="4077072"/>
            <a:ext cx="1080120" cy="28803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1200" b="1" dirty="0" smtClean="0">
                <a:solidFill>
                  <a:srgbClr val="00B050"/>
                </a:solidFill>
                <a:latin typeface="+mn-ea"/>
              </a:rPr>
              <a:t>《</a:t>
            </a:r>
            <a:r>
              <a:rPr lang="zh-CN" altLang="en-US" sz="1200" b="1" dirty="0" smtClean="0">
                <a:solidFill>
                  <a:srgbClr val="00B050"/>
                </a:solidFill>
                <a:latin typeface="+mn-ea"/>
              </a:rPr>
              <a:t>精神哲学</a:t>
            </a:r>
            <a:r>
              <a:rPr lang="en-US" altLang="zh-CN" sz="1200" b="1" dirty="0" smtClean="0">
                <a:solidFill>
                  <a:srgbClr val="00B050"/>
                </a:solidFill>
                <a:latin typeface="+mn-ea"/>
              </a:rPr>
              <a:t>》</a:t>
            </a:r>
            <a:endParaRPr lang="zh-CN" altLang="en-US" sz="1200" b="1" dirty="0">
              <a:solidFill>
                <a:srgbClr val="00B050"/>
              </a:solidFill>
              <a:latin typeface="+mn-ea"/>
            </a:endParaRPr>
          </a:p>
        </p:txBody>
      </p:sp>
      <p:sp>
        <p:nvSpPr>
          <p:cNvPr id="9" name="矩形 8"/>
          <p:cNvSpPr/>
          <p:nvPr/>
        </p:nvSpPr>
        <p:spPr>
          <a:xfrm>
            <a:off x="7380312" y="2564904"/>
            <a:ext cx="1152128" cy="28803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1000" b="1" dirty="0" smtClean="0">
                <a:solidFill>
                  <a:srgbClr val="00B050"/>
                </a:solidFill>
                <a:latin typeface="+mn-ea"/>
              </a:rPr>
              <a:t>《</a:t>
            </a:r>
            <a:r>
              <a:rPr lang="zh-CN" altLang="en-US" sz="1000" b="1" dirty="0" smtClean="0">
                <a:solidFill>
                  <a:srgbClr val="00B050"/>
                </a:solidFill>
                <a:latin typeface="+mn-ea"/>
              </a:rPr>
              <a:t>法哲学原理</a:t>
            </a:r>
            <a:r>
              <a:rPr lang="en-US" altLang="zh-CN" sz="1000" b="1" dirty="0" smtClean="0">
                <a:solidFill>
                  <a:srgbClr val="00B050"/>
                </a:solidFill>
                <a:latin typeface="+mn-ea"/>
              </a:rPr>
              <a:t>》</a:t>
            </a:r>
            <a:endParaRPr lang="zh-CN" altLang="en-US" sz="1000" b="1" dirty="0">
              <a:solidFill>
                <a:srgbClr val="00B050"/>
              </a:solidFill>
              <a:latin typeface="+mn-ea"/>
            </a:endParaRPr>
          </a:p>
        </p:txBody>
      </p:sp>
      <p:sp>
        <p:nvSpPr>
          <p:cNvPr id="10" name="矩形 9"/>
          <p:cNvSpPr/>
          <p:nvPr/>
        </p:nvSpPr>
        <p:spPr>
          <a:xfrm>
            <a:off x="7380312" y="3140968"/>
            <a:ext cx="1152128"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smtClean="0">
                <a:solidFill>
                  <a:srgbClr val="00B050"/>
                </a:solidFill>
                <a:latin typeface="+mn-ea"/>
              </a:rPr>
              <a:t>《</a:t>
            </a:r>
            <a:r>
              <a:rPr lang="zh-CN" altLang="en-US" sz="1000" b="1" dirty="0" smtClean="0">
                <a:solidFill>
                  <a:srgbClr val="00B050"/>
                </a:solidFill>
                <a:latin typeface="+mn-ea"/>
              </a:rPr>
              <a:t>哲学史讲演录</a:t>
            </a:r>
            <a:r>
              <a:rPr lang="en-US" altLang="zh-CN" sz="1000" b="1" dirty="0" smtClean="0">
                <a:solidFill>
                  <a:srgbClr val="00B050"/>
                </a:solidFill>
                <a:latin typeface="+mn-ea"/>
              </a:rPr>
              <a:t>》</a:t>
            </a:r>
            <a:endParaRPr lang="zh-CN" altLang="en-US" sz="1000" b="1" dirty="0">
              <a:solidFill>
                <a:srgbClr val="00B050"/>
              </a:solidFill>
              <a:latin typeface="+mn-ea"/>
            </a:endParaRPr>
          </a:p>
        </p:txBody>
      </p:sp>
      <p:sp>
        <p:nvSpPr>
          <p:cNvPr id="11" name="矩形 10"/>
          <p:cNvSpPr/>
          <p:nvPr/>
        </p:nvSpPr>
        <p:spPr>
          <a:xfrm>
            <a:off x="7380312" y="3717032"/>
            <a:ext cx="1152128"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smtClean="0">
                <a:solidFill>
                  <a:srgbClr val="00B050"/>
                </a:solidFill>
                <a:latin typeface="+mn-ea"/>
              </a:rPr>
              <a:t>《</a:t>
            </a:r>
            <a:r>
              <a:rPr lang="zh-CN" altLang="en-US" sz="1000" b="1" dirty="0" smtClean="0">
                <a:solidFill>
                  <a:srgbClr val="00B050"/>
                </a:solidFill>
                <a:latin typeface="+mn-ea"/>
              </a:rPr>
              <a:t>历史哲学</a:t>
            </a:r>
            <a:r>
              <a:rPr lang="en-US" altLang="zh-CN" sz="1000" b="1" dirty="0" smtClean="0">
                <a:solidFill>
                  <a:srgbClr val="00B050"/>
                </a:solidFill>
                <a:latin typeface="+mn-ea"/>
              </a:rPr>
              <a:t>》</a:t>
            </a:r>
            <a:endParaRPr lang="zh-CN" altLang="en-US" sz="1000" b="1" dirty="0">
              <a:solidFill>
                <a:srgbClr val="00B050"/>
              </a:solidFill>
              <a:latin typeface="+mn-ea"/>
            </a:endParaRPr>
          </a:p>
        </p:txBody>
      </p:sp>
      <p:sp>
        <p:nvSpPr>
          <p:cNvPr id="12" name="矩形 11"/>
          <p:cNvSpPr/>
          <p:nvPr/>
        </p:nvSpPr>
        <p:spPr>
          <a:xfrm>
            <a:off x="7380312" y="4293096"/>
            <a:ext cx="1152128"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smtClean="0">
                <a:solidFill>
                  <a:srgbClr val="00B050"/>
                </a:solidFill>
                <a:latin typeface="+mn-ea"/>
              </a:rPr>
              <a:t>《</a:t>
            </a:r>
            <a:r>
              <a:rPr lang="zh-CN" altLang="en-US" sz="1000" b="1" dirty="0" smtClean="0">
                <a:solidFill>
                  <a:srgbClr val="00B050"/>
                </a:solidFill>
                <a:latin typeface="+mn-ea"/>
              </a:rPr>
              <a:t>宗教哲学</a:t>
            </a:r>
            <a:r>
              <a:rPr lang="en-US" altLang="zh-CN" sz="1000" b="1" dirty="0" smtClean="0">
                <a:solidFill>
                  <a:srgbClr val="00B050"/>
                </a:solidFill>
                <a:latin typeface="+mn-ea"/>
              </a:rPr>
              <a:t>》</a:t>
            </a:r>
            <a:endParaRPr lang="zh-CN" altLang="en-US" sz="1000" b="1" dirty="0">
              <a:solidFill>
                <a:srgbClr val="00B050"/>
              </a:solidFill>
              <a:latin typeface="+mn-ea"/>
            </a:endParaRPr>
          </a:p>
        </p:txBody>
      </p:sp>
      <p:sp>
        <p:nvSpPr>
          <p:cNvPr id="13" name="矩形 12"/>
          <p:cNvSpPr/>
          <p:nvPr/>
        </p:nvSpPr>
        <p:spPr>
          <a:xfrm>
            <a:off x="7380312" y="4941168"/>
            <a:ext cx="1152128"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smtClean="0">
                <a:solidFill>
                  <a:srgbClr val="00B050"/>
                </a:solidFill>
                <a:latin typeface="+mn-ea"/>
              </a:rPr>
              <a:t>《</a:t>
            </a:r>
            <a:r>
              <a:rPr lang="zh-CN" altLang="en-US" sz="1000" b="1" dirty="0" smtClean="0">
                <a:solidFill>
                  <a:srgbClr val="00B050"/>
                </a:solidFill>
                <a:latin typeface="+mn-ea"/>
              </a:rPr>
              <a:t>美学</a:t>
            </a:r>
            <a:r>
              <a:rPr lang="en-US" altLang="zh-CN" sz="1000" b="1" dirty="0" smtClean="0">
                <a:solidFill>
                  <a:srgbClr val="00B050"/>
                </a:solidFill>
                <a:latin typeface="+mn-ea"/>
              </a:rPr>
              <a:t>》</a:t>
            </a:r>
            <a:endParaRPr lang="zh-CN" altLang="en-US" sz="1000" b="1" dirty="0">
              <a:solidFill>
                <a:srgbClr val="00B050"/>
              </a:solidFill>
              <a:latin typeface="+mn-ea"/>
            </a:endParaRPr>
          </a:p>
        </p:txBody>
      </p:sp>
      <p:sp>
        <p:nvSpPr>
          <p:cNvPr id="16" name="矩形 15"/>
          <p:cNvSpPr/>
          <p:nvPr/>
        </p:nvSpPr>
        <p:spPr>
          <a:xfrm>
            <a:off x="395536" y="2924944"/>
            <a:ext cx="1152128" cy="2880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smtClean="0">
                <a:solidFill>
                  <a:srgbClr val="00B050"/>
                </a:solidFill>
              </a:rPr>
              <a:t>《</a:t>
            </a:r>
            <a:r>
              <a:rPr lang="zh-CN" altLang="en-US" sz="1200" b="1" dirty="0" smtClean="0">
                <a:solidFill>
                  <a:srgbClr val="00B050"/>
                </a:solidFill>
              </a:rPr>
              <a:t>费谢差别</a:t>
            </a:r>
            <a:r>
              <a:rPr lang="en-US" altLang="zh-CN" sz="1200" b="1" dirty="0" smtClean="0">
                <a:solidFill>
                  <a:srgbClr val="00B050"/>
                </a:solidFill>
              </a:rPr>
              <a:t>》</a:t>
            </a:r>
            <a:endParaRPr lang="zh-CN" altLang="en-US" sz="1200" b="1" dirty="0">
              <a:solidFill>
                <a:srgbClr val="00B050"/>
              </a:solidFill>
            </a:endParaRPr>
          </a:p>
        </p:txBody>
      </p:sp>
      <p:sp>
        <p:nvSpPr>
          <p:cNvPr id="17" name="矩形 16"/>
          <p:cNvSpPr/>
          <p:nvPr/>
        </p:nvSpPr>
        <p:spPr>
          <a:xfrm>
            <a:off x="395536" y="3573016"/>
            <a:ext cx="1152128" cy="2880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smtClean="0">
                <a:solidFill>
                  <a:srgbClr val="00B050"/>
                </a:solidFill>
              </a:rPr>
              <a:t>《</a:t>
            </a:r>
            <a:r>
              <a:rPr lang="zh-CN" altLang="en-US" sz="1200" b="1" dirty="0" smtClean="0">
                <a:solidFill>
                  <a:srgbClr val="00B050"/>
                </a:solidFill>
              </a:rPr>
              <a:t>耶拿逻辑</a:t>
            </a:r>
            <a:r>
              <a:rPr lang="en-US" altLang="zh-CN" sz="1200" b="1" dirty="0" smtClean="0">
                <a:solidFill>
                  <a:srgbClr val="00B050"/>
                </a:solidFill>
              </a:rPr>
              <a:t>》</a:t>
            </a:r>
            <a:endParaRPr lang="zh-CN" altLang="en-US" sz="1200" b="1" dirty="0">
              <a:solidFill>
                <a:srgbClr val="00B050"/>
              </a:solidFill>
            </a:endParaRPr>
          </a:p>
        </p:txBody>
      </p:sp>
      <p:sp>
        <p:nvSpPr>
          <p:cNvPr id="18" name="矩形 17"/>
          <p:cNvSpPr/>
          <p:nvPr/>
        </p:nvSpPr>
        <p:spPr>
          <a:xfrm>
            <a:off x="251520" y="4293096"/>
            <a:ext cx="1296144" cy="2880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smtClean="0">
                <a:solidFill>
                  <a:srgbClr val="00B050"/>
                </a:solidFill>
              </a:rPr>
              <a:t>《</a:t>
            </a:r>
            <a:r>
              <a:rPr lang="zh-CN" altLang="en-US" sz="1200" b="1" dirty="0" smtClean="0">
                <a:solidFill>
                  <a:srgbClr val="00B050"/>
                </a:solidFill>
              </a:rPr>
              <a:t>早期神学著作</a:t>
            </a:r>
            <a:r>
              <a:rPr lang="en-US" altLang="zh-CN" sz="1200" b="1" dirty="0" smtClean="0">
                <a:solidFill>
                  <a:srgbClr val="00B050"/>
                </a:solidFill>
              </a:rPr>
              <a:t>》</a:t>
            </a:r>
            <a:endParaRPr lang="zh-CN" altLang="en-US" sz="1200" b="1" dirty="0">
              <a:solidFill>
                <a:srgbClr val="00B050"/>
              </a:solidFill>
            </a:endParaRPr>
          </a:p>
        </p:txBody>
      </p:sp>
      <p:cxnSp>
        <p:nvCxnSpPr>
          <p:cNvPr id="20" name="直接连接符 19"/>
          <p:cNvCxnSpPr/>
          <p:nvPr/>
        </p:nvCxnSpPr>
        <p:spPr>
          <a:xfrm>
            <a:off x="1691680" y="2348880"/>
            <a:ext cx="0" cy="273630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203848" y="2420888"/>
            <a:ext cx="0" cy="273630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7164288" y="2492896"/>
            <a:ext cx="0" cy="273630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4499992" y="2852936"/>
            <a:ext cx="2592288" cy="180020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763688" y="3284984"/>
            <a:ext cx="1368152" cy="864096"/>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4499992" y="3284984"/>
            <a:ext cx="1296144" cy="864096"/>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4427984" y="2132856"/>
            <a:ext cx="4608512" cy="3456384"/>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3851920" y="2276872"/>
            <a:ext cx="1107996" cy="276999"/>
          </a:xfrm>
          <a:prstGeom prst="rect">
            <a:avLst/>
          </a:prstGeom>
          <a:noFill/>
        </p:spPr>
        <p:txBody>
          <a:bodyPr wrap="none" rtlCol="0">
            <a:spAutoFit/>
          </a:bodyPr>
          <a:lstStyle/>
          <a:p>
            <a:r>
              <a:rPr lang="en-US" altLang="zh-CN" sz="1200" dirty="0" smtClean="0">
                <a:solidFill>
                  <a:srgbClr val="FF0000"/>
                </a:solidFill>
                <a:latin typeface="+mn-ea"/>
              </a:rPr>
              <a:t>《</a:t>
            </a:r>
            <a:r>
              <a:rPr lang="zh-CN" altLang="en-US" sz="1200" dirty="0" smtClean="0">
                <a:solidFill>
                  <a:srgbClr val="FF0000"/>
                </a:solidFill>
                <a:latin typeface="+mn-ea"/>
              </a:rPr>
              <a:t>哲学全书</a:t>
            </a:r>
            <a:r>
              <a:rPr lang="en-US" altLang="zh-CN" sz="1200" dirty="0" smtClean="0">
                <a:solidFill>
                  <a:srgbClr val="FF0000"/>
                </a:solidFill>
                <a:latin typeface="+mn-ea"/>
              </a:rPr>
              <a:t>》</a:t>
            </a:r>
            <a:endParaRPr lang="zh-CN" altLang="en-US" sz="1200" dirty="0">
              <a:solidFill>
                <a:srgbClr val="FF0000"/>
              </a:solidFill>
              <a:latin typeface="+mn-ea"/>
            </a:endParaRPr>
          </a:p>
        </p:txBody>
      </p:sp>
      <p:cxnSp>
        <p:nvCxnSpPr>
          <p:cNvPr id="30" name="直接箭头连接符 29"/>
          <p:cNvCxnSpPr/>
          <p:nvPr/>
        </p:nvCxnSpPr>
        <p:spPr>
          <a:xfrm>
            <a:off x="4788024" y="2492896"/>
            <a:ext cx="648072" cy="432048"/>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51520" y="1412776"/>
            <a:ext cx="3600400" cy="738664"/>
          </a:xfrm>
          <a:prstGeom prst="rect">
            <a:avLst/>
          </a:prstGeom>
          <a:noFill/>
        </p:spPr>
        <p:txBody>
          <a:bodyPr wrap="square" rtlCol="0">
            <a:spAutoFit/>
          </a:bodyPr>
          <a:lstStyle/>
          <a:p>
            <a:r>
              <a:rPr lang="zh-CN" altLang="en-US" sz="1400" dirty="0" smtClean="0"/>
              <a:t> </a:t>
            </a:r>
            <a:r>
              <a:rPr lang="zh-CN" altLang="en-US" sz="1400" dirty="0" smtClean="0">
                <a:solidFill>
                  <a:srgbClr val="FF0000"/>
                </a:solidFill>
              </a:rPr>
              <a:t>标注：</a:t>
            </a:r>
            <a:r>
              <a:rPr lang="zh-CN" altLang="en-US" sz="1400" dirty="0" smtClean="0"/>
              <a:t>详细说明一下黑格尔哲学体系著作之间的关系，介绍</a:t>
            </a:r>
            <a:r>
              <a:rPr lang="en-US" altLang="zh-CN" sz="1400" dirty="0" smtClean="0"/>
              <a:t>《</a:t>
            </a:r>
            <a:r>
              <a:rPr lang="zh-CN" altLang="en-US" sz="1400" dirty="0" smtClean="0"/>
              <a:t>精神现象学</a:t>
            </a:r>
            <a:r>
              <a:rPr lang="en-US" altLang="zh-CN" sz="1400" dirty="0" smtClean="0"/>
              <a:t>》</a:t>
            </a:r>
            <a:r>
              <a:rPr lang="zh-CN" altLang="en-US" sz="1400" dirty="0" smtClean="0"/>
              <a:t>作为黑格尔的知识学与康德以及费希特、谢林的关系</a:t>
            </a:r>
            <a:endParaRPr lang="zh-CN" altLang="en-US" sz="1400" dirty="0"/>
          </a:p>
        </p:txBody>
      </p:sp>
      <p:sp>
        <p:nvSpPr>
          <p:cNvPr id="31" name="标题 1"/>
          <p:cNvSpPr txBox="1"/>
          <p:nvPr/>
        </p:nvSpPr>
        <p:spPr>
          <a:xfrm>
            <a:off x="1475656" y="332656"/>
            <a:ext cx="5688632" cy="936104"/>
          </a:xfrm>
          <a:prstGeom prst="rect">
            <a:avLst/>
          </a:prstGeom>
        </p:spPr>
        <p:txBody>
          <a:bodyPr vert="horz" lIns="91440" tIns="45720" rIns="91440" bIns="45720" rtlCol="0" anchor="ctr">
            <a:normAutofit fontScale="92500"/>
          </a:bodyPr>
          <a:lstStyle/>
          <a:p>
            <a:pPr marL="857250" marR="0" lvl="0" indent="-857250" algn="ctr" defTabSz="914400" rtl="0" eaLnBrk="1" fontAlgn="auto" latinLnBrk="0" hangingPunct="1">
              <a:lnSpc>
                <a:spcPct val="120000"/>
              </a:lnSpc>
              <a:spcBef>
                <a:spcPct val="0"/>
              </a:spcBef>
              <a:spcAft>
                <a:spcPts val="0"/>
              </a:spcAft>
              <a:buClrTx/>
              <a:buSzTx/>
              <a:buFont typeface="+mj-ea"/>
              <a:buAutoNum type="ea1JpnChsDbPeriod" startAt="3"/>
              <a:defRPr/>
            </a:pPr>
            <a:r>
              <a:rPr kumimoji="0" lang="zh-CN" altLang="en-US" sz="4000" b="1" i="0" u="none" strike="noStrike" kern="1200" cap="none" spc="0" normalizeH="0" baseline="0" noProof="0" smtClean="0">
                <a:ln>
                  <a:noFill/>
                </a:ln>
                <a:solidFill>
                  <a:schemeClr val="tx1"/>
                </a:solidFill>
                <a:effectLst/>
                <a:uLnTx/>
                <a:uFillTx/>
                <a:latin typeface="+mn-ea"/>
                <a:ea typeface="+mj-ea"/>
                <a:cs typeface="+mj-cs"/>
              </a:rPr>
              <a:t>黑格尔</a:t>
            </a:r>
            <a:r>
              <a:rPr kumimoji="0" lang="zh-CN" altLang="en-US" sz="4000" b="1" i="0" u="none" strike="noStrike" kern="1200" cap="none" spc="0" normalizeH="0" baseline="0" noProof="0" dirty="0" smtClean="0">
                <a:ln>
                  <a:noFill/>
                </a:ln>
                <a:solidFill>
                  <a:schemeClr val="tx1"/>
                </a:solidFill>
                <a:effectLst/>
                <a:uLnTx/>
                <a:uFillTx/>
                <a:latin typeface="+mn-ea"/>
                <a:ea typeface="+mj-ea"/>
                <a:cs typeface="+mj-cs"/>
              </a:rPr>
              <a:t>哲学著作详介</a:t>
            </a:r>
            <a:endParaRPr kumimoji="0" lang="en-US" altLang="zh-CN" sz="4000" b="1" i="0" u="none" strike="noStrike" kern="1200" cap="none" spc="0" normalizeH="0" baseline="0" noProof="0" dirty="0" smtClean="0">
              <a:ln>
                <a:noFill/>
              </a:ln>
              <a:solidFill>
                <a:schemeClr val="tx1"/>
              </a:solidFill>
              <a:effectLst/>
              <a:uLnTx/>
              <a:uFillTx/>
              <a:latin typeface="+mn-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50"/>
                                        <p:tgtEl>
                                          <p:spTgt spid="5"/>
                                        </p:tgtEl>
                                      </p:cBhvr>
                                    </p:animEffect>
                                    <p:anim calcmode="lin" valueType="num">
                                      <p:cBhvr>
                                        <p:cTn id="14" dur="250" fill="hold"/>
                                        <p:tgtEl>
                                          <p:spTgt spid="5"/>
                                        </p:tgtEl>
                                        <p:attrNameLst>
                                          <p:attrName>ppt_x</p:attrName>
                                        </p:attrNameLst>
                                      </p:cBhvr>
                                      <p:tavLst>
                                        <p:tav tm="0">
                                          <p:val>
                                            <p:strVal val="#ppt_x"/>
                                          </p:val>
                                        </p:tav>
                                        <p:tav tm="100000">
                                          <p:val>
                                            <p:strVal val="#ppt_x"/>
                                          </p:val>
                                        </p:tav>
                                      </p:tavLst>
                                    </p:anim>
                                    <p:anim calcmode="lin" valueType="num">
                                      <p:cBhvr>
                                        <p:cTn id="15" dur="25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50"/>
                                        <p:tgtEl>
                                          <p:spTgt spid="6"/>
                                        </p:tgtEl>
                                      </p:cBhvr>
                                    </p:animEffect>
                                    <p:anim calcmode="lin" valueType="num">
                                      <p:cBhvr>
                                        <p:cTn id="20" dur="250" fill="hold"/>
                                        <p:tgtEl>
                                          <p:spTgt spid="6"/>
                                        </p:tgtEl>
                                        <p:attrNameLst>
                                          <p:attrName>ppt_x</p:attrName>
                                        </p:attrNameLst>
                                      </p:cBhvr>
                                      <p:tavLst>
                                        <p:tav tm="0">
                                          <p:val>
                                            <p:strVal val="#ppt_x"/>
                                          </p:val>
                                        </p:tav>
                                        <p:tav tm="100000">
                                          <p:val>
                                            <p:strVal val="#ppt_x"/>
                                          </p:val>
                                        </p:tav>
                                      </p:tavLst>
                                    </p:anim>
                                    <p:anim calcmode="lin" valueType="num">
                                      <p:cBhvr>
                                        <p:cTn id="21" dur="25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50"/>
                                        <p:tgtEl>
                                          <p:spTgt spid="7"/>
                                        </p:tgtEl>
                                      </p:cBhvr>
                                    </p:animEffect>
                                    <p:anim calcmode="lin" valueType="num">
                                      <p:cBhvr>
                                        <p:cTn id="26" dur="250" fill="hold"/>
                                        <p:tgtEl>
                                          <p:spTgt spid="7"/>
                                        </p:tgtEl>
                                        <p:attrNameLst>
                                          <p:attrName>ppt_x</p:attrName>
                                        </p:attrNameLst>
                                      </p:cBhvr>
                                      <p:tavLst>
                                        <p:tav tm="0">
                                          <p:val>
                                            <p:strVal val="#ppt_x"/>
                                          </p:val>
                                        </p:tav>
                                        <p:tav tm="100000">
                                          <p:val>
                                            <p:strVal val="#ppt_x"/>
                                          </p:val>
                                        </p:tav>
                                      </p:tavLst>
                                    </p:anim>
                                    <p:anim calcmode="lin" valueType="num">
                                      <p:cBhvr>
                                        <p:cTn id="27" dur="25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50"/>
                                        <p:tgtEl>
                                          <p:spTgt spid="8"/>
                                        </p:tgtEl>
                                      </p:cBhvr>
                                    </p:animEffect>
                                    <p:anim calcmode="lin" valueType="num">
                                      <p:cBhvr>
                                        <p:cTn id="32" dur="250" fill="hold"/>
                                        <p:tgtEl>
                                          <p:spTgt spid="8"/>
                                        </p:tgtEl>
                                        <p:attrNameLst>
                                          <p:attrName>ppt_x</p:attrName>
                                        </p:attrNameLst>
                                      </p:cBhvr>
                                      <p:tavLst>
                                        <p:tav tm="0">
                                          <p:val>
                                            <p:strVal val="#ppt_x"/>
                                          </p:val>
                                        </p:tav>
                                        <p:tav tm="100000">
                                          <p:val>
                                            <p:strVal val="#ppt_x"/>
                                          </p:val>
                                        </p:tav>
                                      </p:tavLst>
                                    </p:anim>
                                    <p:anim calcmode="lin" valueType="num">
                                      <p:cBhvr>
                                        <p:cTn id="33" dur="25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50"/>
                                        <p:tgtEl>
                                          <p:spTgt spid="9"/>
                                        </p:tgtEl>
                                      </p:cBhvr>
                                    </p:animEffect>
                                    <p:anim calcmode="lin" valueType="num">
                                      <p:cBhvr>
                                        <p:cTn id="38" dur="250" fill="hold"/>
                                        <p:tgtEl>
                                          <p:spTgt spid="9"/>
                                        </p:tgtEl>
                                        <p:attrNameLst>
                                          <p:attrName>ppt_x</p:attrName>
                                        </p:attrNameLst>
                                      </p:cBhvr>
                                      <p:tavLst>
                                        <p:tav tm="0">
                                          <p:val>
                                            <p:strVal val="#ppt_x"/>
                                          </p:val>
                                        </p:tav>
                                        <p:tav tm="100000">
                                          <p:val>
                                            <p:strVal val="#ppt_x"/>
                                          </p:val>
                                        </p:tav>
                                      </p:tavLst>
                                    </p:anim>
                                    <p:anim calcmode="lin" valueType="num">
                                      <p:cBhvr>
                                        <p:cTn id="39" dur="250" fill="hold"/>
                                        <p:tgtEl>
                                          <p:spTgt spid="9"/>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250"/>
                                        <p:tgtEl>
                                          <p:spTgt spid="10"/>
                                        </p:tgtEl>
                                      </p:cBhvr>
                                    </p:animEffect>
                                    <p:anim calcmode="lin" valueType="num">
                                      <p:cBhvr>
                                        <p:cTn id="44" dur="250" fill="hold"/>
                                        <p:tgtEl>
                                          <p:spTgt spid="10"/>
                                        </p:tgtEl>
                                        <p:attrNameLst>
                                          <p:attrName>ppt_x</p:attrName>
                                        </p:attrNameLst>
                                      </p:cBhvr>
                                      <p:tavLst>
                                        <p:tav tm="0">
                                          <p:val>
                                            <p:strVal val="#ppt_x"/>
                                          </p:val>
                                        </p:tav>
                                        <p:tav tm="100000">
                                          <p:val>
                                            <p:strVal val="#ppt_x"/>
                                          </p:val>
                                        </p:tav>
                                      </p:tavLst>
                                    </p:anim>
                                    <p:anim calcmode="lin" valueType="num">
                                      <p:cBhvr>
                                        <p:cTn id="45" dur="250" fill="hold"/>
                                        <p:tgtEl>
                                          <p:spTgt spid="10"/>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250"/>
                                        <p:tgtEl>
                                          <p:spTgt spid="11"/>
                                        </p:tgtEl>
                                      </p:cBhvr>
                                    </p:animEffect>
                                    <p:anim calcmode="lin" valueType="num">
                                      <p:cBhvr>
                                        <p:cTn id="50" dur="250" fill="hold"/>
                                        <p:tgtEl>
                                          <p:spTgt spid="11"/>
                                        </p:tgtEl>
                                        <p:attrNameLst>
                                          <p:attrName>ppt_x</p:attrName>
                                        </p:attrNameLst>
                                      </p:cBhvr>
                                      <p:tavLst>
                                        <p:tav tm="0">
                                          <p:val>
                                            <p:strVal val="#ppt_x"/>
                                          </p:val>
                                        </p:tav>
                                        <p:tav tm="100000">
                                          <p:val>
                                            <p:strVal val="#ppt_x"/>
                                          </p:val>
                                        </p:tav>
                                      </p:tavLst>
                                    </p:anim>
                                    <p:anim calcmode="lin" valueType="num">
                                      <p:cBhvr>
                                        <p:cTn id="51" dur="250" fill="hold"/>
                                        <p:tgtEl>
                                          <p:spTgt spid="11"/>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250"/>
                                        <p:tgtEl>
                                          <p:spTgt spid="12"/>
                                        </p:tgtEl>
                                      </p:cBhvr>
                                    </p:animEffect>
                                    <p:anim calcmode="lin" valueType="num">
                                      <p:cBhvr>
                                        <p:cTn id="56" dur="250" fill="hold"/>
                                        <p:tgtEl>
                                          <p:spTgt spid="12"/>
                                        </p:tgtEl>
                                        <p:attrNameLst>
                                          <p:attrName>ppt_x</p:attrName>
                                        </p:attrNameLst>
                                      </p:cBhvr>
                                      <p:tavLst>
                                        <p:tav tm="0">
                                          <p:val>
                                            <p:strVal val="#ppt_x"/>
                                          </p:val>
                                        </p:tav>
                                        <p:tav tm="100000">
                                          <p:val>
                                            <p:strVal val="#ppt_x"/>
                                          </p:val>
                                        </p:tav>
                                      </p:tavLst>
                                    </p:anim>
                                    <p:anim calcmode="lin" valueType="num">
                                      <p:cBhvr>
                                        <p:cTn id="57" dur="250" fill="hold"/>
                                        <p:tgtEl>
                                          <p:spTgt spid="12"/>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250"/>
                                        <p:tgtEl>
                                          <p:spTgt spid="13"/>
                                        </p:tgtEl>
                                      </p:cBhvr>
                                    </p:animEffect>
                                    <p:anim calcmode="lin" valueType="num">
                                      <p:cBhvr>
                                        <p:cTn id="62" dur="250" fill="hold"/>
                                        <p:tgtEl>
                                          <p:spTgt spid="13"/>
                                        </p:tgtEl>
                                        <p:attrNameLst>
                                          <p:attrName>ppt_x</p:attrName>
                                        </p:attrNameLst>
                                      </p:cBhvr>
                                      <p:tavLst>
                                        <p:tav tm="0">
                                          <p:val>
                                            <p:strVal val="#ppt_x"/>
                                          </p:val>
                                        </p:tav>
                                        <p:tav tm="100000">
                                          <p:val>
                                            <p:strVal val="#ppt_x"/>
                                          </p:val>
                                        </p:tav>
                                      </p:tavLst>
                                    </p:anim>
                                    <p:anim calcmode="lin" valueType="num">
                                      <p:cBhvr>
                                        <p:cTn id="63" dur="250" fill="hold"/>
                                        <p:tgtEl>
                                          <p:spTgt spid="13"/>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250"/>
                                        <p:tgtEl>
                                          <p:spTgt spid="16"/>
                                        </p:tgtEl>
                                      </p:cBhvr>
                                    </p:animEffect>
                                    <p:anim calcmode="lin" valueType="num">
                                      <p:cBhvr>
                                        <p:cTn id="68" dur="250" fill="hold"/>
                                        <p:tgtEl>
                                          <p:spTgt spid="16"/>
                                        </p:tgtEl>
                                        <p:attrNameLst>
                                          <p:attrName>ppt_x</p:attrName>
                                        </p:attrNameLst>
                                      </p:cBhvr>
                                      <p:tavLst>
                                        <p:tav tm="0">
                                          <p:val>
                                            <p:strVal val="#ppt_x"/>
                                          </p:val>
                                        </p:tav>
                                        <p:tav tm="100000">
                                          <p:val>
                                            <p:strVal val="#ppt_x"/>
                                          </p:val>
                                        </p:tav>
                                      </p:tavLst>
                                    </p:anim>
                                    <p:anim calcmode="lin" valueType="num">
                                      <p:cBhvr>
                                        <p:cTn id="69" dur="250" fill="hold"/>
                                        <p:tgtEl>
                                          <p:spTgt spid="16"/>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250"/>
                                        <p:tgtEl>
                                          <p:spTgt spid="17"/>
                                        </p:tgtEl>
                                      </p:cBhvr>
                                    </p:animEffect>
                                    <p:anim calcmode="lin" valueType="num">
                                      <p:cBhvr>
                                        <p:cTn id="74" dur="250" fill="hold"/>
                                        <p:tgtEl>
                                          <p:spTgt spid="17"/>
                                        </p:tgtEl>
                                        <p:attrNameLst>
                                          <p:attrName>ppt_x</p:attrName>
                                        </p:attrNameLst>
                                      </p:cBhvr>
                                      <p:tavLst>
                                        <p:tav tm="0">
                                          <p:val>
                                            <p:strVal val="#ppt_x"/>
                                          </p:val>
                                        </p:tav>
                                        <p:tav tm="100000">
                                          <p:val>
                                            <p:strVal val="#ppt_x"/>
                                          </p:val>
                                        </p:tav>
                                      </p:tavLst>
                                    </p:anim>
                                    <p:anim calcmode="lin" valueType="num">
                                      <p:cBhvr>
                                        <p:cTn id="75" dur="250" fill="hold"/>
                                        <p:tgtEl>
                                          <p:spTgt spid="17"/>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250"/>
                                        <p:tgtEl>
                                          <p:spTgt spid="18"/>
                                        </p:tgtEl>
                                      </p:cBhvr>
                                    </p:animEffect>
                                    <p:anim calcmode="lin" valueType="num">
                                      <p:cBhvr>
                                        <p:cTn id="80" dur="250" fill="hold"/>
                                        <p:tgtEl>
                                          <p:spTgt spid="18"/>
                                        </p:tgtEl>
                                        <p:attrNameLst>
                                          <p:attrName>ppt_x</p:attrName>
                                        </p:attrNameLst>
                                      </p:cBhvr>
                                      <p:tavLst>
                                        <p:tav tm="0">
                                          <p:val>
                                            <p:strVal val="#ppt_x"/>
                                          </p:val>
                                        </p:tav>
                                        <p:tav tm="100000">
                                          <p:val>
                                            <p:strVal val="#ppt_x"/>
                                          </p:val>
                                        </p:tav>
                                      </p:tavLst>
                                    </p:anim>
                                    <p:anim calcmode="lin" valueType="num">
                                      <p:cBhvr>
                                        <p:cTn id="81" dur="250" fill="hold"/>
                                        <p:tgtEl>
                                          <p:spTgt spid="18"/>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2" presetClass="entr" presetSubtype="0" fill="hold"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250"/>
                                        <p:tgtEl>
                                          <p:spTgt spid="20"/>
                                        </p:tgtEl>
                                      </p:cBhvr>
                                    </p:animEffect>
                                    <p:anim calcmode="lin" valueType="num">
                                      <p:cBhvr>
                                        <p:cTn id="86" dur="250" fill="hold"/>
                                        <p:tgtEl>
                                          <p:spTgt spid="20"/>
                                        </p:tgtEl>
                                        <p:attrNameLst>
                                          <p:attrName>ppt_x</p:attrName>
                                        </p:attrNameLst>
                                      </p:cBhvr>
                                      <p:tavLst>
                                        <p:tav tm="0">
                                          <p:val>
                                            <p:strVal val="#ppt_x"/>
                                          </p:val>
                                        </p:tav>
                                        <p:tav tm="100000">
                                          <p:val>
                                            <p:strVal val="#ppt_x"/>
                                          </p:val>
                                        </p:tav>
                                      </p:tavLst>
                                    </p:anim>
                                    <p:anim calcmode="lin" valueType="num">
                                      <p:cBhvr>
                                        <p:cTn id="87" dur="250" fill="hold"/>
                                        <p:tgtEl>
                                          <p:spTgt spid="20"/>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250"/>
                                        <p:tgtEl>
                                          <p:spTgt spid="21"/>
                                        </p:tgtEl>
                                      </p:cBhvr>
                                    </p:animEffect>
                                    <p:anim calcmode="lin" valueType="num">
                                      <p:cBhvr>
                                        <p:cTn id="92" dur="250" fill="hold"/>
                                        <p:tgtEl>
                                          <p:spTgt spid="21"/>
                                        </p:tgtEl>
                                        <p:attrNameLst>
                                          <p:attrName>ppt_x</p:attrName>
                                        </p:attrNameLst>
                                      </p:cBhvr>
                                      <p:tavLst>
                                        <p:tav tm="0">
                                          <p:val>
                                            <p:strVal val="#ppt_x"/>
                                          </p:val>
                                        </p:tav>
                                        <p:tav tm="100000">
                                          <p:val>
                                            <p:strVal val="#ppt_x"/>
                                          </p:val>
                                        </p:tav>
                                      </p:tavLst>
                                    </p:anim>
                                    <p:anim calcmode="lin" valueType="num">
                                      <p:cBhvr>
                                        <p:cTn id="93" dur="250" fill="hold"/>
                                        <p:tgtEl>
                                          <p:spTgt spid="21"/>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42"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250"/>
                                        <p:tgtEl>
                                          <p:spTgt spid="22"/>
                                        </p:tgtEl>
                                      </p:cBhvr>
                                    </p:animEffect>
                                    <p:anim calcmode="lin" valueType="num">
                                      <p:cBhvr>
                                        <p:cTn id="98" dur="250" fill="hold"/>
                                        <p:tgtEl>
                                          <p:spTgt spid="22"/>
                                        </p:tgtEl>
                                        <p:attrNameLst>
                                          <p:attrName>ppt_x</p:attrName>
                                        </p:attrNameLst>
                                      </p:cBhvr>
                                      <p:tavLst>
                                        <p:tav tm="0">
                                          <p:val>
                                            <p:strVal val="#ppt_x"/>
                                          </p:val>
                                        </p:tav>
                                        <p:tav tm="100000">
                                          <p:val>
                                            <p:strVal val="#ppt_x"/>
                                          </p:val>
                                        </p:tav>
                                      </p:tavLst>
                                    </p:anim>
                                    <p:anim calcmode="lin" valueType="num">
                                      <p:cBhvr>
                                        <p:cTn id="99" dur="250" fill="hold"/>
                                        <p:tgtEl>
                                          <p:spTgt spid="22"/>
                                        </p:tgtEl>
                                        <p:attrNameLst>
                                          <p:attrName>ppt_y</p:attrName>
                                        </p:attrNameLst>
                                      </p:cBhvr>
                                      <p:tavLst>
                                        <p:tav tm="0">
                                          <p:val>
                                            <p:strVal val="#ppt_y+.1"/>
                                          </p:val>
                                        </p:tav>
                                        <p:tav tm="100000">
                                          <p:val>
                                            <p:strVal val="#ppt_y"/>
                                          </p:val>
                                        </p:tav>
                                      </p:tavLst>
                                    </p:anim>
                                  </p:childTnLst>
                                </p:cTn>
                              </p:par>
                            </p:childTnLst>
                          </p:cTn>
                        </p:par>
                        <p:par>
                          <p:cTn id="100" fill="hold">
                            <p:stCondLst>
                              <p:cond delay="8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250"/>
                                        <p:tgtEl>
                                          <p:spTgt spid="23"/>
                                        </p:tgtEl>
                                      </p:cBhvr>
                                    </p:animEffect>
                                    <p:anim calcmode="lin" valueType="num">
                                      <p:cBhvr>
                                        <p:cTn id="104" dur="250" fill="hold"/>
                                        <p:tgtEl>
                                          <p:spTgt spid="23"/>
                                        </p:tgtEl>
                                        <p:attrNameLst>
                                          <p:attrName>ppt_x</p:attrName>
                                        </p:attrNameLst>
                                      </p:cBhvr>
                                      <p:tavLst>
                                        <p:tav tm="0">
                                          <p:val>
                                            <p:strVal val="#ppt_x"/>
                                          </p:val>
                                        </p:tav>
                                        <p:tav tm="100000">
                                          <p:val>
                                            <p:strVal val="#ppt_x"/>
                                          </p:val>
                                        </p:tav>
                                      </p:tavLst>
                                    </p:anim>
                                    <p:anim calcmode="lin" valueType="num">
                                      <p:cBhvr>
                                        <p:cTn id="105" dur="250" fill="hold"/>
                                        <p:tgtEl>
                                          <p:spTgt spid="23"/>
                                        </p:tgtEl>
                                        <p:attrNameLst>
                                          <p:attrName>ppt_y</p:attrName>
                                        </p:attrNameLst>
                                      </p:cBhvr>
                                      <p:tavLst>
                                        <p:tav tm="0">
                                          <p:val>
                                            <p:strVal val="#ppt_y+.1"/>
                                          </p:val>
                                        </p:tav>
                                        <p:tav tm="100000">
                                          <p:val>
                                            <p:strVal val="#ppt_y"/>
                                          </p:val>
                                        </p:tav>
                                      </p:tavLst>
                                    </p:anim>
                                  </p:childTnLst>
                                </p:cTn>
                              </p:par>
                            </p:childTnLst>
                          </p:cTn>
                        </p:par>
                        <p:par>
                          <p:cTn id="106" fill="hold">
                            <p:stCondLst>
                              <p:cond delay="8500"/>
                            </p:stCondLst>
                            <p:childTnLst>
                              <p:par>
                                <p:cTn id="107" presetID="42" presetClass="entr" presetSubtype="0" fill="hold" grpId="0" nodeType="after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fade">
                                      <p:cBhvr>
                                        <p:cTn id="109" dur="250"/>
                                        <p:tgtEl>
                                          <p:spTgt spid="24"/>
                                        </p:tgtEl>
                                      </p:cBhvr>
                                    </p:animEffect>
                                    <p:anim calcmode="lin" valueType="num">
                                      <p:cBhvr>
                                        <p:cTn id="110" dur="250" fill="hold"/>
                                        <p:tgtEl>
                                          <p:spTgt spid="24"/>
                                        </p:tgtEl>
                                        <p:attrNameLst>
                                          <p:attrName>ppt_x</p:attrName>
                                        </p:attrNameLst>
                                      </p:cBhvr>
                                      <p:tavLst>
                                        <p:tav tm="0">
                                          <p:val>
                                            <p:strVal val="#ppt_x"/>
                                          </p:val>
                                        </p:tav>
                                        <p:tav tm="100000">
                                          <p:val>
                                            <p:strVal val="#ppt_x"/>
                                          </p:val>
                                        </p:tav>
                                      </p:tavLst>
                                    </p:anim>
                                    <p:anim calcmode="lin" valueType="num">
                                      <p:cBhvr>
                                        <p:cTn id="111" dur="250" fill="hold"/>
                                        <p:tgtEl>
                                          <p:spTgt spid="24"/>
                                        </p:tgtEl>
                                        <p:attrNameLst>
                                          <p:attrName>ppt_y</p:attrName>
                                        </p:attrNameLst>
                                      </p:cBhvr>
                                      <p:tavLst>
                                        <p:tav tm="0">
                                          <p:val>
                                            <p:strVal val="#ppt_y+.1"/>
                                          </p:val>
                                        </p:tav>
                                        <p:tav tm="100000">
                                          <p:val>
                                            <p:strVal val="#ppt_y"/>
                                          </p:val>
                                        </p:tav>
                                      </p:tavLst>
                                    </p:anim>
                                  </p:childTnLst>
                                </p:cTn>
                              </p:par>
                            </p:childTnLst>
                          </p:cTn>
                        </p:par>
                        <p:par>
                          <p:cTn id="112" fill="hold">
                            <p:stCondLst>
                              <p:cond delay="9000"/>
                            </p:stCondLst>
                            <p:childTnLst>
                              <p:par>
                                <p:cTn id="113" presetID="42" presetClass="entr" presetSubtype="0" fill="hold" grpId="0" nodeType="afterEffect">
                                  <p:stCondLst>
                                    <p:cond delay="0"/>
                                  </p:stCondLst>
                                  <p:childTnLst>
                                    <p:set>
                                      <p:cBhvr>
                                        <p:cTn id="114" dur="1" fill="hold">
                                          <p:stCondLst>
                                            <p:cond delay="0"/>
                                          </p:stCondLst>
                                        </p:cTn>
                                        <p:tgtEl>
                                          <p:spTgt spid="25"/>
                                        </p:tgtEl>
                                        <p:attrNameLst>
                                          <p:attrName>style.visibility</p:attrName>
                                        </p:attrNameLst>
                                      </p:cBhvr>
                                      <p:to>
                                        <p:strVal val="visible"/>
                                      </p:to>
                                    </p:set>
                                    <p:animEffect transition="in" filter="fade">
                                      <p:cBhvr>
                                        <p:cTn id="115" dur="250"/>
                                        <p:tgtEl>
                                          <p:spTgt spid="25"/>
                                        </p:tgtEl>
                                      </p:cBhvr>
                                    </p:animEffect>
                                    <p:anim calcmode="lin" valueType="num">
                                      <p:cBhvr>
                                        <p:cTn id="116" dur="250" fill="hold"/>
                                        <p:tgtEl>
                                          <p:spTgt spid="25"/>
                                        </p:tgtEl>
                                        <p:attrNameLst>
                                          <p:attrName>ppt_x</p:attrName>
                                        </p:attrNameLst>
                                      </p:cBhvr>
                                      <p:tavLst>
                                        <p:tav tm="0">
                                          <p:val>
                                            <p:strVal val="#ppt_x"/>
                                          </p:val>
                                        </p:tav>
                                        <p:tav tm="100000">
                                          <p:val>
                                            <p:strVal val="#ppt_x"/>
                                          </p:val>
                                        </p:tav>
                                      </p:tavLst>
                                    </p:anim>
                                    <p:anim calcmode="lin" valueType="num">
                                      <p:cBhvr>
                                        <p:cTn id="117" dur="250" fill="hold"/>
                                        <p:tgtEl>
                                          <p:spTgt spid="25"/>
                                        </p:tgtEl>
                                        <p:attrNameLst>
                                          <p:attrName>ppt_y</p:attrName>
                                        </p:attrNameLst>
                                      </p:cBhvr>
                                      <p:tavLst>
                                        <p:tav tm="0">
                                          <p:val>
                                            <p:strVal val="#ppt_y+.1"/>
                                          </p:val>
                                        </p:tav>
                                        <p:tav tm="100000">
                                          <p:val>
                                            <p:strVal val="#ppt_y"/>
                                          </p:val>
                                        </p:tav>
                                      </p:tavLst>
                                    </p:anim>
                                  </p:childTnLst>
                                </p:cTn>
                              </p:par>
                            </p:childTnLst>
                          </p:cTn>
                        </p:par>
                        <p:par>
                          <p:cTn id="118" fill="hold">
                            <p:stCondLst>
                              <p:cond delay="9500"/>
                            </p:stCondLst>
                            <p:childTnLst>
                              <p:par>
                                <p:cTn id="119" presetID="42" presetClass="entr" presetSubtype="0" fill="hold" grpId="0" nodeType="afterEffect">
                                  <p:stCondLst>
                                    <p:cond delay="0"/>
                                  </p:stCondLst>
                                  <p:childTnLst>
                                    <p:set>
                                      <p:cBhvr>
                                        <p:cTn id="120" dur="1" fill="hold">
                                          <p:stCondLst>
                                            <p:cond delay="0"/>
                                          </p:stCondLst>
                                        </p:cTn>
                                        <p:tgtEl>
                                          <p:spTgt spid="27"/>
                                        </p:tgtEl>
                                        <p:attrNameLst>
                                          <p:attrName>style.visibility</p:attrName>
                                        </p:attrNameLst>
                                      </p:cBhvr>
                                      <p:to>
                                        <p:strVal val="visible"/>
                                      </p:to>
                                    </p:set>
                                    <p:animEffect transition="in" filter="fade">
                                      <p:cBhvr>
                                        <p:cTn id="121" dur="250"/>
                                        <p:tgtEl>
                                          <p:spTgt spid="27"/>
                                        </p:tgtEl>
                                      </p:cBhvr>
                                    </p:animEffect>
                                    <p:anim calcmode="lin" valueType="num">
                                      <p:cBhvr>
                                        <p:cTn id="122" dur="250" fill="hold"/>
                                        <p:tgtEl>
                                          <p:spTgt spid="27"/>
                                        </p:tgtEl>
                                        <p:attrNameLst>
                                          <p:attrName>ppt_x</p:attrName>
                                        </p:attrNameLst>
                                      </p:cBhvr>
                                      <p:tavLst>
                                        <p:tav tm="0">
                                          <p:val>
                                            <p:strVal val="#ppt_x"/>
                                          </p:val>
                                        </p:tav>
                                        <p:tav tm="100000">
                                          <p:val>
                                            <p:strVal val="#ppt_x"/>
                                          </p:val>
                                        </p:tav>
                                      </p:tavLst>
                                    </p:anim>
                                    <p:anim calcmode="lin" valueType="num">
                                      <p:cBhvr>
                                        <p:cTn id="123" dur="250" fill="hold"/>
                                        <p:tgtEl>
                                          <p:spTgt spid="27"/>
                                        </p:tgtEl>
                                        <p:attrNameLst>
                                          <p:attrName>ppt_y</p:attrName>
                                        </p:attrNameLst>
                                      </p:cBhvr>
                                      <p:tavLst>
                                        <p:tav tm="0">
                                          <p:val>
                                            <p:strVal val="#ppt_y+.1"/>
                                          </p:val>
                                        </p:tav>
                                        <p:tav tm="100000">
                                          <p:val>
                                            <p:strVal val="#ppt_y"/>
                                          </p:val>
                                        </p:tav>
                                      </p:tavLst>
                                    </p:anim>
                                  </p:childTnLst>
                                </p:cTn>
                              </p:par>
                            </p:childTnLst>
                          </p:cTn>
                        </p:par>
                        <p:par>
                          <p:cTn id="124" fill="hold">
                            <p:stCondLst>
                              <p:cond delay="10000"/>
                            </p:stCondLst>
                            <p:childTnLst>
                              <p:par>
                                <p:cTn id="125" presetID="42" presetClass="entr" presetSubtype="0" fill="hold" nodeType="after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fade">
                                      <p:cBhvr>
                                        <p:cTn id="127" dur="250"/>
                                        <p:tgtEl>
                                          <p:spTgt spid="30"/>
                                        </p:tgtEl>
                                      </p:cBhvr>
                                    </p:animEffect>
                                    <p:anim calcmode="lin" valueType="num">
                                      <p:cBhvr>
                                        <p:cTn id="128" dur="250" fill="hold"/>
                                        <p:tgtEl>
                                          <p:spTgt spid="30"/>
                                        </p:tgtEl>
                                        <p:attrNameLst>
                                          <p:attrName>ppt_x</p:attrName>
                                        </p:attrNameLst>
                                      </p:cBhvr>
                                      <p:tavLst>
                                        <p:tav tm="0">
                                          <p:val>
                                            <p:strVal val="#ppt_x"/>
                                          </p:val>
                                        </p:tav>
                                        <p:tav tm="100000">
                                          <p:val>
                                            <p:strVal val="#ppt_x"/>
                                          </p:val>
                                        </p:tav>
                                      </p:tavLst>
                                    </p:anim>
                                    <p:anim calcmode="lin" valueType="num">
                                      <p:cBhvr>
                                        <p:cTn id="129" dur="250" fill="hold"/>
                                        <p:tgtEl>
                                          <p:spTgt spid="30"/>
                                        </p:tgtEl>
                                        <p:attrNameLst>
                                          <p:attrName>ppt_y</p:attrName>
                                        </p:attrNameLst>
                                      </p:cBhvr>
                                      <p:tavLst>
                                        <p:tav tm="0">
                                          <p:val>
                                            <p:strVal val="#ppt_y+.1"/>
                                          </p:val>
                                        </p:tav>
                                        <p:tav tm="100000">
                                          <p:val>
                                            <p:strVal val="#ppt_y"/>
                                          </p:val>
                                        </p:tav>
                                      </p:tavLst>
                                    </p:anim>
                                  </p:childTnLst>
                                </p:cTn>
                              </p:par>
                            </p:childTnLst>
                          </p:cTn>
                        </p:par>
                        <p:par>
                          <p:cTn id="130" fill="hold">
                            <p:stCondLst>
                              <p:cond delay="10500"/>
                            </p:stCondLst>
                            <p:childTnLst>
                              <p:par>
                                <p:cTn id="131" presetID="42" presetClass="entr" presetSubtype="0" fill="hold" grpId="0" nodeType="afterEffect">
                                  <p:stCondLst>
                                    <p:cond delay="0"/>
                                  </p:stCondLst>
                                  <p:childTnLst>
                                    <p:set>
                                      <p:cBhvr>
                                        <p:cTn id="132" dur="1" fill="hold">
                                          <p:stCondLst>
                                            <p:cond delay="0"/>
                                          </p:stCondLst>
                                        </p:cTn>
                                        <p:tgtEl>
                                          <p:spTgt spid="26"/>
                                        </p:tgtEl>
                                        <p:attrNameLst>
                                          <p:attrName>style.visibility</p:attrName>
                                        </p:attrNameLst>
                                      </p:cBhvr>
                                      <p:to>
                                        <p:strVal val="visible"/>
                                      </p:to>
                                    </p:set>
                                    <p:animEffect transition="in" filter="fade">
                                      <p:cBhvr>
                                        <p:cTn id="133" dur="250"/>
                                        <p:tgtEl>
                                          <p:spTgt spid="26"/>
                                        </p:tgtEl>
                                      </p:cBhvr>
                                    </p:animEffect>
                                    <p:anim calcmode="lin" valueType="num">
                                      <p:cBhvr>
                                        <p:cTn id="134" dur="250" fill="hold"/>
                                        <p:tgtEl>
                                          <p:spTgt spid="26"/>
                                        </p:tgtEl>
                                        <p:attrNameLst>
                                          <p:attrName>ppt_x</p:attrName>
                                        </p:attrNameLst>
                                      </p:cBhvr>
                                      <p:tavLst>
                                        <p:tav tm="0">
                                          <p:val>
                                            <p:strVal val="#ppt_x"/>
                                          </p:val>
                                        </p:tav>
                                        <p:tav tm="100000">
                                          <p:val>
                                            <p:strVal val="#ppt_x"/>
                                          </p:val>
                                        </p:tav>
                                      </p:tavLst>
                                    </p:anim>
                                    <p:anim calcmode="lin" valueType="num">
                                      <p:cBhvr>
                                        <p:cTn id="135" dur="2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23" grpId="0" animBg="1"/>
      <p:bldP spid="24" grpId="0" animBg="1"/>
      <p:bldP spid="25" grpId="0" animBg="1"/>
      <p:bldP spid="26" grpId="0" animBg="1"/>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403648" y="1988840"/>
            <a:ext cx="6400800" cy="3600400"/>
          </a:xfrm>
        </p:spPr>
        <p:txBody>
          <a:bodyPr>
            <a:normAutofit/>
          </a:bodyPr>
          <a:lstStyle/>
          <a:p>
            <a:pPr marL="571500" indent="-571500" algn="l">
              <a:lnSpc>
                <a:spcPct val="170000"/>
              </a:lnSpc>
              <a:buFont typeface="+mj-lt"/>
              <a:buAutoNum type="romanUcPeriod"/>
            </a:pPr>
            <a:r>
              <a:rPr lang="zh-CN" altLang="en-US" sz="2800" b="1" dirty="0" smtClean="0">
                <a:solidFill>
                  <a:srgbClr val="00B050"/>
                </a:solidFill>
                <a:latin typeface="+mn-ea"/>
              </a:rPr>
              <a:t>个人简要介绍</a:t>
            </a:r>
            <a:endParaRPr lang="en-US" altLang="zh-CN" sz="2800" b="1" dirty="0" smtClean="0">
              <a:solidFill>
                <a:srgbClr val="00B050"/>
              </a:solidFill>
              <a:latin typeface="+mn-ea"/>
            </a:endParaRPr>
          </a:p>
          <a:p>
            <a:pPr marL="571500" indent="-571500" algn="l">
              <a:lnSpc>
                <a:spcPct val="170000"/>
              </a:lnSpc>
              <a:buFont typeface="+mj-lt"/>
              <a:buAutoNum type="romanUcPeriod"/>
            </a:pPr>
            <a:r>
              <a:rPr lang="en-US" altLang="zh-CN" sz="2800" b="1" dirty="0" smtClean="0">
                <a:solidFill>
                  <a:srgbClr val="00B050"/>
                </a:solidFill>
                <a:latin typeface="+mn-ea"/>
              </a:rPr>
              <a:t>《</a:t>
            </a:r>
            <a:r>
              <a:rPr lang="zh-CN" altLang="en-US" sz="2800" b="1" dirty="0" smtClean="0">
                <a:solidFill>
                  <a:srgbClr val="00B050"/>
                </a:solidFill>
                <a:latin typeface="+mn-ea"/>
              </a:rPr>
              <a:t>生命逻辑体系</a:t>
            </a:r>
            <a:r>
              <a:rPr lang="en-US" altLang="zh-CN" sz="2800" b="1" dirty="0" smtClean="0">
                <a:solidFill>
                  <a:srgbClr val="00B050"/>
                </a:solidFill>
                <a:latin typeface="+mn-ea"/>
              </a:rPr>
              <a:t>》</a:t>
            </a:r>
            <a:r>
              <a:rPr lang="zh-CN" altLang="en-US" sz="2800" b="1" dirty="0" smtClean="0">
                <a:solidFill>
                  <a:srgbClr val="00B050"/>
                </a:solidFill>
                <a:latin typeface="+mn-ea"/>
              </a:rPr>
              <a:t>研究展示</a:t>
            </a:r>
            <a:endParaRPr lang="en-US" altLang="zh-CN" sz="2800" b="1" dirty="0" smtClean="0">
              <a:solidFill>
                <a:srgbClr val="00B050"/>
              </a:solidFill>
              <a:latin typeface="+mn-ea"/>
            </a:endParaRPr>
          </a:p>
          <a:p>
            <a:pPr marL="571500" indent="-571500" algn="l">
              <a:lnSpc>
                <a:spcPct val="170000"/>
              </a:lnSpc>
              <a:buFont typeface="+mj-lt"/>
              <a:buAutoNum type="romanUcPeriod"/>
            </a:pPr>
            <a:r>
              <a:rPr lang="en-US" altLang="zh-CN" sz="2800" b="1" dirty="0" smtClean="0">
                <a:solidFill>
                  <a:srgbClr val="00B050"/>
                </a:solidFill>
                <a:latin typeface="+mn-ea"/>
              </a:rPr>
              <a:t>《</a:t>
            </a:r>
            <a:r>
              <a:rPr lang="zh-CN" altLang="en-US" sz="2800" b="1" dirty="0" smtClean="0">
                <a:solidFill>
                  <a:srgbClr val="00B050"/>
                </a:solidFill>
                <a:latin typeface="+mn-ea"/>
              </a:rPr>
              <a:t>纯粹思维的逻辑体系</a:t>
            </a:r>
            <a:r>
              <a:rPr lang="en-US" altLang="zh-CN" sz="2800" b="1" dirty="0" smtClean="0">
                <a:solidFill>
                  <a:srgbClr val="00B050"/>
                </a:solidFill>
                <a:latin typeface="+mn-ea"/>
              </a:rPr>
              <a:t>》</a:t>
            </a:r>
            <a:r>
              <a:rPr lang="zh-CN" altLang="en-US" sz="2800" b="1" dirty="0" smtClean="0">
                <a:solidFill>
                  <a:srgbClr val="00B050"/>
                </a:solidFill>
                <a:latin typeface="+mn-ea"/>
              </a:rPr>
              <a:t>研究展示</a:t>
            </a:r>
            <a:endParaRPr lang="en-US" altLang="zh-CN" sz="2800" b="1" dirty="0" smtClean="0">
              <a:solidFill>
                <a:srgbClr val="00B050"/>
              </a:solidFill>
              <a:latin typeface="+mn-ea"/>
            </a:endParaRPr>
          </a:p>
          <a:p>
            <a:pPr marL="571500" indent="-571500" algn="l">
              <a:lnSpc>
                <a:spcPct val="170000"/>
              </a:lnSpc>
              <a:buFont typeface="+mj-lt"/>
              <a:buAutoNum type="romanUcPeriod"/>
            </a:pPr>
            <a:r>
              <a:rPr lang="en-US" altLang="zh-CN" sz="2800" b="1" dirty="0" smtClean="0">
                <a:solidFill>
                  <a:srgbClr val="00B050"/>
                </a:solidFill>
                <a:latin typeface="+mn-ea"/>
              </a:rPr>
              <a:t>《</a:t>
            </a:r>
            <a:r>
              <a:rPr lang="zh-CN" altLang="en-US" sz="2800" b="1" dirty="0" smtClean="0">
                <a:solidFill>
                  <a:srgbClr val="00B050"/>
                </a:solidFill>
                <a:latin typeface="+mn-ea"/>
              </a:rPr>
              <a:t>精神现象学</a:t>
            </a:r>
            <a:r>
              <a:rPr lang="en-US" altLang="zh-CN" sz="2800" b="1" dirty="0" smtClean="0">
                <a:solidFill>
                  <a:srgbClr val="00B050"/>
                </a:solidFill>
                <a:latin typeface="+mn-ea"/>
              </a:rPr>
              <a:t>》</a:t>
            </a:r>
            <a:r>
              <a:rPr lang="zh-CN" altLang="en-US" sz="2800" b="1" dirty="0" smtClean="0">
                <a:solidFill>
                  <a:srgbClr val="00B050"/>
                </a:solidFill>
                <a:latin typeface="+mn-ea"/>
              </a:rPr>
              <a:t>研究展示</a:t>
            </a:r>
            <a:endParaRPr lang="en-US" altLang="zh-CN" sz="2800" b="1" dirty="0" smtClean="0">
              <a:solidFill>
                <a:srgbClr val="00B050"/>
              </a:solidFill>
              <a:latin typeface="+mn-ea"/>
            </a:endParaRPr>
          </a:p>
        </p:txBody>
      </p:sp>
      <p:sp>
        <p:nvSpPr>
          <p:cNvPr id="4" name="标题 1"/>
          <p:cNvSpPr txBox="1"/>
          <p:nvPr/>
        </p:nvSpPr>
        <p:spPr>
          <a:xfrm>
            <a:off x="1475656" y="332656"/>
            <a:ext cx="5688632" cy="936104"/>
          </a:xfrm>
          <a:prstGeom prst="rect">
            <a:avLst/>
          </a:prstGeom>
        </p:spPr>
        <p:txBody>
          <a:bodyPr vert="horz" lIns="91440" tIns="45720" rIns="91440" bIns="45720" rtlCol="0" anchor="ctr">
            <a:normAutofit/>
          </a:bodyPr>
          <a:lstStyle/>
          <a:p>
            <a:pPr marL="571500" marR="0" lvl="0" indent="-571500" algn="ctr" defTabSz="914400" rtl="0" eaLnBrk="1" fontAlgn="auto" latinLnBrk="0" hangingPunct="1">
              <a:lnSpc>
                <a:spcPct val="120000"/>
              </a:lnSpc>
              <a:spcBef>
                <a:spcPct val="0"/>
              </a:spcBef>
              <a:spcAft>
                <a:spcPts val="0"/>
              </a:spcAft>
              <a:buClrTx/>
              <a:buSzTx/>
              <a:buFontTx/>
              <a:buNone/>
              <a:defRPr/>
            </a:pPr>
            <a:r>
              <a:rPr kumimoji="0" lang="zh-CN" altLang="en-US" sz="4000" b="1" i="0" u="none" strike="noStrike" kern="1200" cap="none" spc="0" normalizeH="0" baseline="0" noProof="0" dirty="0" smtClean="0">
                <a:ln>
                  <a:noFill/>
                </a:ln>
                <a:solidFill>
                  <a:schemeClr val="tx1"/>
                </a:solidFill>
                <a:effectLst/>
                <a:uLnTx/>
                <a:uFillTx/>
                <a:latin typeface="+mn-ea"/>
                <a:ea typeface="+mj-ea"/>
                <a:cs typeface="+mj-cs"/>
              </a:rPr>
              <a:t>一</a:t>
            </a:r>
            <a:r>
              <a:rPr kumimoji="0" lang="en-US" altLang="zh-CN" sz="4000" b="1" i="0" u="none" strike="noStrike" kern="1200" cap="none" spc="0" normalizeH="0" baseline="0" noProof="0" dirty="0" smtClean="0">
                <a:ln>
                  <a:noFill/>
                </a:ln>
                <a:solidFill>
                  <a:schemeClr val="tx1"/>
                </a:solidFill>
                <a:effectLst/>
                <a:uLnTx/>
                <a:uFillTx/>
                <a:latin typeface="+mn-ea"/>
                <a:ea typeface="+mj-ea"/>
                <a:cs typeface="+mj-cs"/>
              </a:rPr>
              <a:t>.</a:t>
            </a:r>
            <a:r>
              <a:rPr kumimoji="0" lang="zh-CN" altLang="en-US" sz="4000" b="1" i="0" u="none" strike="noStrike" kern="1200" cap="none" spc="0" normalizeH="0" baseline="0" noProof="0" dirty="0" smtClean="0">
                <a:ln>
                  <a:noFill/>
                </a:ln>
                <a:solidFill>
                  <a:schemeClr val="tx1"/>
                </a:solidFill>
                <a:effectLst/>
                <a:uLnTx/>
                <a:uFillTx/>
                <a:latin typeface="+mn-ea"/>
                <a:ea typeface="+mj-ea"/>
                <a:cs typeface="+mj-cs"/>
              </a:rPr>
              <a:t>我的哲学研究历程</a:t>
            </a:r>
            <a:endParaRPr kumimoji="0" lang="en-US" altLang="zh-CN" sz="4000" b="1" i="0" u="none" strike="noStrike" kern="1200" cap="none" spc="0" normalizeH="0" baseline="0" noProof="0" dirty="0" smtClean="0">
              <a:ln>
                <a:noFill/>
              </a:ln>
              <a:solidFill>
                <a:schemeClr val="tx1"/>
              </a:solidFill>
              <a:effectLst/>
              <a:uLnTx/>
              <a:uFillTx/>
              <a:latin typeface="+mn-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35696" y="3573016"/>
            <a:ext cx="1152128" cy="28803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1200" b="1" dirty="0" smtClean="0">
                <a:solidFill>
                  <a:srgbClr val="00B050"/>
                </a:solidFill>
              </a:rPr>
              <a:t>《</a:t>
            </a:r>
            <a:r>
              <a:rPr lang="zh-CN" altLang="en-US" sz="1200" b="1" dirty="0" smtClean="0">
                <a:solidFill>
                  <a:srgbClr val="00B050"/>
                </a:solidFill>
              </a:rPr>
              <a:t>精神现象学</a:t>
            </a:r>
            <a:r>
              <a:rPr lang="en-US" altLang="zh-CN" sz="1200" b="1" dirty="0" smtClean="0">
                <a:solidFill>
                  <a:srgbClr val="00B050"/>
                </a:solidFill>
              </a:rPr>
              <a:t>》</a:t>
            </a:r>
            <a:endParaRPr lang="zh-CN" altLang="en-US" sz="1200" b="1" dirty="0">
              <a:solidFill>
                <a:srgbClr val="00B050"/>
              </a:solidFill>
            </a:endParaRPr>
          </a:p>
        </p:txBody>
      </p:sp>
      <p:sp>
        <p:nvSpPr>
          <p:cNvPr id="5" name="矩形 4"/>
          <p:cNvSpPr/>
          <p:nvPr/>
        </p:nvSpPr>
        <p:spPr>
          <a:xfrm>
            <a:off x="3419872" y="3573016"/>
            <a:ext cx="864096" cy="28803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1200" b="1" dirty="0" smtClean="0">
                <a:solidFill>
                  <a:srgbClr val="00B050"/>
                </a:solidFill>
                <a:latin typeface="+mn-ea"/>
              </a:rPr>
              <a:t>《</a:t>
            </a:r>
            <a:r>
              <a:rPr lang="zh-CN" altLang="en-US" sz="1200" b="1" dirty="0" smtClean="0">
                <a:solidFill>
                  <a:srgbClr val="00B050"/>
                </a:solidFill>
                <a:latin typeface="+mn-ea"/>
              </a:rPr>
              <a:t>逻辑学</a:t>
            </a:r>
            <a:r>
              <a:rPr lang="en-US" altLang="zh-CN" sz="1200" b="1" dirty="0" smtClean="0">
                <a:solidFill>
                  <a:srgbClr val="00B050"/>
                </a:solidFill>
                <a:latin typeface="+mn-ea"/>
              </a:rPr>
              <a:t>》</a:t>
            </a:r>
            <a:endParaRPr lang="zh-CN" altLang="en-US" sz="1200" b="1" dirty="0">
              <a:solidFill>
                <a:srgbClr val="00B050"/>
              </a:solidFill>
              <a:latin typeface="+mn-ea"/>
            </a:endParaRPr>
          </a:p>
        </p:txBody>
      </p:sp>
      <p:sp>
        <p:nvSpPr>
          <p:cNvPr id="6" name="矩形 5"/>
          <p:cNvSpPr/>
          <p:nvPr/>
        </p:nvSpPr>
        <p:spPr>
          <a:xfrm>
            <a:off x="4572000" y="3573016"/>
            <a:ext cx="936104" cy="28803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1200" b="1" dirty="0" smtClean="0">
                <a:solidFill>
                  <a:srgbClr val="00B050"/>
                </a:solidFill>
                <a:latin typeface="+mn-ea"/>
              </a:rPr>
              <a:t>《</a:t>
            </a:r>
            <a:r>
              <a:rPr lang="zh-CN" altLang="en-US" sz="1200" b="1" dirty="0" smtClean="0">
                <a:solidFill>
                  <a:srgbClr val="00B050"/>
                </a:solidFill>
                <a:latin typeface="+mn-ea"/>
              </a:rPr>
              <a:t>小逻辑</a:t>
            </a:r>
            <a:r>
              <a:rPr lang="en-US" altLang="zh-CN" sz="1200" b="1" dirty="0" smtClean="0">
                <a:solidFill>
                  <a:srgbClr val="00B050"/>
                </a:solidFill>
                <a:latin typeface="+mn-ea"/>
              </a:rPr>
              <a:t>》</a:t>
            </a:r>
            <a:endParaRPr lang="zh-CN" altLang="en-US" sz="1200" b="1" dirty="0">
              <a:solidFill>
                <a:srgbClr val="00B050"/>
              </a:solidFill>
              <a:latin typeface="+mn-ea"/>
            </a:endParaRPr>
          </a:p>
        </p:txBody>
      </p:sp>
      <p:sp>
        <p:nvSpPr>
          <p:cNvPr id="7" name="矩形 6"/>
          <p:cNvSpPr/>
          <p:nvPr/>
        </p:nvSpPr>
        <p:spPr>
          <a:xfrm>
            <a:off x="5796136" y="3068960"/>
            <a:ext cx="1080120" cy="28803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1200" b="1" dirty="0" smtClean="0">
                <a:solidFill>
                  <a:srgbClr val="00B050"/>
                </a:solidFill>
                <a:latin typeface="+mn-ea"/>
              </a:rPr>
              <a:t>《</a:t>
            </a:r>
            <a:r>
              <a:rPr lang="zh-CN" altLang="en-US" sz="1200" b="1" dirty="0" smtClean="0">
                <a:solidFill>
                  <a:srgbClr val="00B050"/>
                </a:solidFill>
                <a:latin typeface="+mn-ea"/>
              </a:rPr>
              <a:t>自然哲学</a:t>
            </a:r>
            <a:r>
              <a:rPr lang="en-US" altLang="zh-CN" sz="1200" b="1" dirty="0" smtClean="0">
                <a:solidFill>
                  <a:srgbClr val="00B050"/>
                </a:solidFill>
                <a:latin typeface="+mn-ea"/>
              </a:rPr>
              <a:t>》</a:t>
            </a:r>
            <a:endParaRPr lang="zh-CN" altLang="en-US" sz="1200" b="1" dirty="0">
              <a:solidFill>
                <a:srgbClr val="00B050"/>
              </a:solidFill>
              <a:latin typeface="+mn-ea"/>
            </a:endParaRPr>
          </a:p>
        </p:txBody>
      </p:sp>
      <p:sp>
        <p:nvSpPr>
          <p:cNvPr id="8" name="矩形 7"/>
          <p:cNvSpPr/>
          <p:nvPr/>
        </p:nvSpPr>
        <p:spPr>
          <a:xfrm>
            <a:off x="5796136" y="4077072"/>
            <a:ext cx="1080120" cy="28803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1200" b="1" dirty="0" smtClean="0">
                <a:solidFill>
                  <a:srgbClr val="00B050"/>
                </a:solidFill>
                <a:latin typeface="+mn-ea"/>
              </a:rPr>
              <a:t>《</a:t>
            </a:r>
            <a:r>
              <a:rPr lang="zh-CN" altLang="en-US" sz="1200" b="1" dirty="0" smtClean="0">
                <a:solidFill>
                  <a:srgbClr val="00B050"/>
                </a:solidFill>
                <a:latin typeface="+mn-ea"/>
              </a:rPr>
              <a:t>精神哲学</a:t>
            </a:r>
            <a:r>
              <a:rPr lang="en-US" altLang="zh-CN" sz="1200" b="1" dirty="0" smtClean="0">
                <a:solidFill>
                  <a:srgbClr val="00B050"/>
                </a:solidFill>
                <a:latin typeface="+mn-ea"/>
              </a:rPr>
              <a:t>》</a:t>
            </a:r>
            <a:endParaRPr lang="zh-CN" altLang="en-US" sz="1200" b="1" dirty="0">
              <a:solidFill>
                <a:srgbClr val="00B050"/>
              </a:solidFill>
              <a:latin typeface="+mn-ea"/>
            </a:endParaRPr>
          </a:p>
        </p:txBody>
      </p:sp>
      <p:sp>
        <p:nvSpPr>
          <p:cNvPr id="9" name="矩形 8"/>
          <p:cNvSpPr/>
          <p:nvPr/>
        </p:nvSpPr>
        <p:spPr>
          <a:xfrm>
            <a:off x="7380312" y="2564904"/>
            <a:ext cx="1152128" cy="28803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1000" b="1" dirty="0" smtClean="0">
                <a:solidFill>
                  <a:srgbClr val="00B050"/>
                </a:solidFill>
                <a:latin typeface="+mn-ea"/>
              </a:rPr>
              <a:t>《</a:t>
            </a:r>
            <a:r>
              <a:rPr lang="zh-CN" altLang="en-US" sz="1000" b="1" dirty="0" smtClean="0">
                <a:solidFill>
                  <a:srgbClr val="00B050"/>
                </a:solidFill>
                <a:latin typeface="+mn-ea"/>
              </a:rPr>
              <a:t>法哲学原理</a:t>
            </a:r>
            <a:r>
              <a:rPr lang="en-US" altLang="zh-CN" sz="1000" b="1" dirty="0" smtClean="0">
                <a:solidFill>
                  <a:srgbClr val="00B050"/>
                </a:solidFill>
                <a:latin typeface="+mn-ea"/>
              </a:rPr>
              <a:t>》</a:t>
            </a:r>
            <a:endParaRPr lang="zh-CN" altLang="en-US" sz="1000" b="1" dirty="0">
              <a:solidFill>
                <a:srgbClr val="00B050"/>
              </a:solidFill>
              <a:latin typeface="+mn-ea"/>
            </a:endParaRPr>
          </a:p>
        </p:txBody>
      </p:sp>
      <p:sp>
        <p:nvSpPr>
          <p:cNvPr id="10" name="矩形 9"/>
          <p:cNvSpPr/>
          <p:nvPr/>
        </p:nvSpPr>
        <p:spPr>
          <a:xfrm>
            <a:off x="7380312" y="3140968"/>
            <a:ext cx="1152128"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smtClean="0">
                <a:solidFill>
                  <a:srgbClr val="00B050"/>
                </a:solidFill>
                <a:latin typeface="+mn-ea"/>
              </a:rPr>
              <a:t>《</a:t>
            </a:r>
            <a:r>
              <a:rPr lang="zh-CN" altLang="en-US" sz="1000" b="1" dirty="0" smtClean="0">
                <a:solidFill>
                  <a:srgbClr val="00B050"/>
                </a:solidFill>
                <a:latin typeface="+mn-ea"/>
              </a:rPr>
              <a:t>哲学史讲演录</a:t>
            </a:r>
            <a:r>
              <a:rPr lang="en-US" altLang="zh-CN" sz="1000" b="1" dirty="0" smtClean="0">
                <a:solidFill>
                  <a:srgbClr val="00B050"/>
                </a:solidFill>
                <a:latin typeface="+mn-ea"/>
              </a:rPr>
              <a:t>》</a:t>
            </a:r>
            <a:endParaRPr lang="zh-CN" altLang="en-US" sz="1000" b="1" dirty="0">
              <a:solidFill>
                <a:srgbClr val="00B050"/>
              </a:solidFill>
              <a:latin typeface="+mn-ea"/>
            </a:endParaRPr>
          </a:p>
        </p:txBody>
      </p:sp>
      <p:sp>
        <p:nvSpPr>
          <p:cNvPr id="11" name="矩形 10"/>
          <p:cNvSpPr/>
          <p:nvPr/>
        </p:nvSpPr>
        <p:spPr>
          <a:xfrm>
            <a:off x="7380312" y="3717032"/>
            <a:ext cx="1152128"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smtClean="0">
                <a:solidFill>
                  <a:srgbClr val="00B050"/>
                </a:solidFill>
                <a:latin typeface="+mn-ea"/>
              </a:rPr>
              <a:t>《</a:t>
            </a:r>
            <a:r>
              <a:rPr lang="zh-CN" altLang="en-US" sz="1000" b="1" dirty="0" smtClean="0">
                <a:solidFill>
                  <a:srgbClr val="00B050"/>
                </a:solidFill>
                <a:latin typeface="+mn-ea"/>
              </a:rPr>
              <a:t>历史哲学</a:t>
            </a:r>
            <a:r>
              <a:rPr lang="en-US" altLang="zh-CN" sz="1000" b="1" dirty="0" smtClean="0">
                <a:solidFill>
                  <a:srgbClr val="00B050"/>
                </a:solidFill>
                <a:latin typeface="+mn-ea"/>
              </a:rPr>
              <a:t>》</a:t>
            </a:r>
            <a:endParaRPr lang="zh-CN" altLang="en-US" sz="1000" b="1" dirty="0">
              <a:solidFill>
                <a:srgbClr val="00B050"/>
              </a:solidFill>
              <a:latin typeface="+mn-ea"/>
            </a:endParaRPr>
          </a:p>
        </p:txBody>
      </p:sp>
      <p:sp>
        <p:nvSpPr>
          <p:cNvPr id="12" name="矩形 11"/>
          <p:cNvSpPr/>
          <p:nvPr/>
        </p:nvSpPr>
        <p:spPr>
          <a:xfrm>
            <a:off x="7380312" y="4293096"/>
            <a:ext cx="1152128"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smtClean="0">
                <a:solidFill>
                  <a:srgbClr val="00B050"/>
                </a:solidFill>
                <a:latin typeface="+mn-ea"/>
              </a:rPr>
              <a:t>《</a:t>
            </a:r>
            <a:r>
              <a:rPr lang="zh-CN" altLang="en-US" sz="1000" b="1" dirty="0" smtClean="0">
                <a:solidFill>
                  <a:srgbClr val="00B050"/>
                </a:solidFill>
                <a:latin typeface="+mn-ea"/>
              </a:rPr>
              <a:t>宗教哲学</a:t>
            </a:r>
            <a:r>
              <a:rPr lang="en-US" altLang="zh-CN" sz="1000" b="1" dirty="0" smtClean="0">
                <a:solidFill>
                  <a:srgbClr val="00B050"/>
                </a:solidFill>
                <a:latin typeface="+mn-ea"/>
              </a:rPr>
              <a:t>》</a:t>
            </a:r>
            <a:endParaRPr lang="zh-CN" altLang="en-US" sz="1000" b="1" dirty="0">
              <a:solidFill>
                <a:srgbClr val="00B050"/>
              </a:solidFill>
              <a:latin typeface="+mn-ea"/>
            </a:endParaRPr>
          </a:p>
        </p:txBody>
      </p:sp>
      <p:sp>
        <p:nvSpPr>
          <p:cNvPr id="13" name="矩形 12"/>
          <p:cNvSpPr/>
          <p:nvPr/>
        </p:nvSpPr>
        <p:spPr>
          <a:xfrm>
            <a:off x="7380312" y="4941168"/>
            <a:ext cx="1152128"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smtClean="0">
                <a:solidFill>
                  <a:srgbClr val="00B050"/>
                </a:solidFill>
                <a:latin typeface="+mn-ea"/>
              </a:rPr>
              <a:t>《</a:t>
            </a:r>
            <a:r>
              <a:rPr lang="zh-CN" altLang="en-US" sz="1000" b="1" dirty="0" smtClean="0">
                <a:solidFill>
                  <a:srgbClr val="00B050"/>
                </a:solidFill>
                <a:latin typeface="+mn-ea"/>
              </a:rPr>
              <a:t>美学</a:t>
            </a:r>
            <a:r>
              <a:rPr lang="en-US" altLang="zh-CN" sz="1000" b="1" dirty="0" smtClean="0">
                <a:solidFill>
                  <a:srgbClr val="00B050"/>
                </a:solidFill>
                <a:latin typeface="+mn-ea"/>
              </a:rPr>
              <a:t>》</a:t>
            </a:r>
            <a:endParaRPr lang="zh-CN" altLang="en-US" sz="1000" b="1" dirty="0">
              <a:solidFill>
                <a:srgbClr val="00B050"/>
              </a:solidFill>
              <a:latin typeface="+mn-ea"/>
            </a:endParaRPr>
          </a:p>
        </p:txBody>
      </p:sp>
      <p:sp>
        <p:nvSpPr>
          <p:cNvPr id="16" name="矩形 15"/>
          <p:cNvSpPr/>
          <p:nvPr/>
        </p:nvSpPr>
        <p:spPr>
          <a:xfrm>
            <a:off x="395536" y="2924944"/>
            <a:ext cx="1152128" cy="2880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smtClean="0">
                <a:solidFill>
                  <a:srgbClr val="00B050"/>
                </a:solidFill>
              </a:rPr>
              <a:t>《</a:t>
            </a:r>
            <a:r>
              <a:rPr lang="zh-CN" altLang="en-US" sz="1200" b="1" dirty="0" smtClean="0">
                <a:solidFill>
                  <a:srgbClr val="00B050"/>
                </a:solidFill>
              </a:rPr>
              <a:t>费谢差别</a:t>
            </a:r>
            <a:r>
              <a:rPr lang="en-US" altLang="zh-CN" sz="1200" b="1" dirty="0" smtClean="0">
                <a:solidFill>
                  <a:srgbClr val="00B050"/>
                </a:solidFill>
              </a:rPr>
              <a:t>》</a:t>
            </a:r>
            <a:endParaRPr lang="zh-CN" altLang="en-US" sz="1200" b="1" dirty="0">
              <a:solidFill>
                <a:srgbClr val="00B050"/>
              </a:solidFill>
            </a:endParaRPr>
          </a:p>
        </p:txBody>
      </p:sp>
      <p:sp>
        <p:nvSpPr>
          <p:cNvPr id="17" name="矩形 16"/>
          <p:cNvSpPr/>
          <p:nvPr/>
        </p:nvSpPr>
        <p:spPr>
          <a:xfrm>
            <a:off x="395536" y="3573016"/>
            <a:ext cx="1152128" cy="2880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smtClean="0">
                <a:solidFill>
                  <a:srgbClr val="00B050"/>
                </a:solidFill>
              </a:rPr>
              <a:t>《</a:t>
            </a:r>
            <a:r>
              <a:rPr lang="zh-CN" altLang="en-US" sz="1200" b="1" dirty="0" smtClean="0">
                <a:solidFill>
                  <a:srgbClr val="00B050"/>
                </a:solidFill>
              </a:rPr>
              <a:t>耶拿逻辑</a:t>
            </a:r>
            <a:r>
              <a:rPr lang="en-US" altLang="zh-CN" sz="1200" b="1" dirty="0" smtClean="0">
                <a:solidFill>
                  <a:srgbClr val="00B050"/>
                </a:solidFill>
              </a:rPr>
              <a:t>》</a:t>
            </a:r>
            <a:endParaRPr lang="zh-CN" altLang="en-US" sz="1200" b="1" dirty="0">
              <a:solidFill>
                <a:srgbClr val="00B050"/>
              </a:solidFill>
            </a:endParaRPr>
          </a:p>
        </p:txBody>
      </p:sp>
      <p:sp>
        <p:nvSpPr>
          <p:cNvPr id="18" name="矩形 17"/>
          <p:cNvSpPr/>
          <p:nvPr/>
        </p:nvSpPr>
        <p:spPr>
          <a:xfrm>
            <a:off x="251520" y="4293096"/>
            <a:ext cx="1296144" cy="2880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smtClean="0">
                <a:solidFill>
                  <a:srgbClr val="00B050"/>
                </a:solidFill>
              </a:rPr>
              <a:t>《</a:t>
            </a:r>
            <a:r>
              <a:rPr lang="zh-CN" altLang="en-US" sz="1200" b="1" dirty="0" smtClean="0">
                <a:solidFill>
                  <a:srgbClr val="00B050"/>
                </a:solidFill>
              </a:rPr>
              <a:t>早期神学著作</a:t>
            </a:r>
            <a:r>
              <a:rPr lang="en-US" altLang="zh-CN" sz="1200" b="1" dirty="0" smtClean="0">
                <a:solidFill>
                  <a:srgbClr val="00B050"/>
                </a:solidFill>
              </a:rPr>
              <a:t>》</a:t>
            </a:r>
            <a:endParaRPr lang="zh-CN" altLang="en-US" sz="1200" b="1" dirty="0">
              <a:solidFill>
                <a:srgbClr val="00B050"/>
              </a:solidFill>
            </a:endParaRPr>
          </a:p>
        </p:txBody>
      </p:sp>
      <p:cxnSp>
        <p:nvCxnSpPr>
          <p:cNvPr id="20" name="直接连接符 19"/>
          <p:cNvCxnSpPr/>
          <p:nvPr/>
        </p:nvCxnSpPr>
        <p:spPr>
          <a:xfrm>
            <a:off x="1691680" y="2348880"/>
            <a:ext cx="0" cy="273630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203848" y="2420888"/>
            <a:ext cx="0" cy="273630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7164288" y="2492896"/>
            <a:ext cx="0" cy="273630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4499992" y="2852936"/>
            <a:ext cx="2592288" cy="180020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763688" y="3284984"/>
            <a:ext cx="1368152" cy="864096"/>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4499992" y="3284984"/>
            <a:ext cx="1296144" cy="864096"/>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4427984" y="2132856"/>
            <a:ext cx="4608512" cy="3456384"/>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3851920" y="2276872"/>
            <a:ext cx="1107996" cy="276999"/>
          </a:xfrm>
          <a:prstGeom prst="rect">
            <a:avLst/>
          </a:prstGeom>
          <a:noFill/>
        </p:spPr>
        <p:txBody>
          <a:bodyPr wrap="none" rtlCol="0">
            <a:spAutoFit/>
          </a:bodyPr>
          <a:lstStyle/>
          <a:p>
            <a:r>
              <a:rPr lang="en-US" altLang="zh-CN" sz="1200" dirty="0" smtClean="0">
                <a:solidFill>
                  <a:srgbClr val="FF0000"/>
                </a:solidFill>
                <a:latin typeface="+mn-ea"/>
              </a:rPr>
              <a:t>《</a:t>
            </a:r>
            <a:r>
              <a:rPr lang="zh-CN" altLang="en-US" sz="1200" dirty="0" smtClean="0">
                <a:solidFill>
                  <a:srgbClr val="FF0000"/>
                </a:solidFill>
                <a:latin typeface="+mn-ea"/>
              </a:rPr>
              <a:t>哲学全书</a:t>
            </a:r>
            <a:r>
              <a:rPr lang="en-US" altLang="zh-CN" sz="1200" dirty="0" smtClean="0">
                <a:solidFill>
                  <a:srgbClr val="FF0000"/>
                </a:solidFill>
                <a:latin typeface="+mn-ea"/>
              </a:rPr>
              <a:t>》</a:t>
            </a:r>
            <a:endParaRPr lang="zh-CN" altLang="en-US" sz="1200" dirty="0">
              <a:solidFill>
                <a:srgbClr val="FF0000"/>
              </a:solidFill>
              <a:latin typeface="+mn-ea"/>
            </a:endParaRPr>
          </a:p>
        </p:txBody>
      </p:sp>
      <p:cxnSp>
        <p:nvCxnSpPr>
          <p:cNvPr id="30" name="直接箭头连接符 29"/>
          <p:cNvCxnSpPr/>
          <p:nvPr/>
        </p:nvCxnSpPr>
        <p:spPr>
          <a:xfrm>
            <a:off x="4788024" y="2492896"/>
            <a:ext cx="648072" cy="432048"/>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51520" y="1412776"/>
            <a:ext cx="3600400" cy="738664"/>
          </a:xfrm>
          <a:prstGeom prst="rect">
            <a:avLst/>
          </a:prstGeom>
          <a:noFill/>
        </p:spPr>
        <p:txBody>
          <a:bodyPr wrap="square" rtlCol="0">
            <a:spAutoFit/>
          </a:bodyPr>
          <a:lstStyle/>
          <a:p>
            <a:r>
              <a:rPr lang="zh-CN" altLang="en-US" sz="1400" dirty="0" smtClean="0"/>
              <a:t> </a:t>
            </a:r>
            <a:r>
              <a:rPr lang="zh-CN" altLang="en-US" sz="1400" dirty="0" smtClean="0">
                <a:solidFill>
                  <a:srgbClr val="FF0000"/>
                </a:solidFill>
              </a:rPr>
              <a:t>标注：</a:t>
            </a:r>
            <a:r>
              <a:rPr lang="zh-CN" altLang="en-US" sz="1400" dirty="0" smtClean="0"/>
              <a:t>详细说明一下</a:t>
            </a:r>
            <a:r>
              <a:rPr lang="en-US" altLang="zh-CN" sz="1400" dirty="0" smtClean="0"/>
              <a:t>《</a:t>
            </a:r>
            <a:r>
              <a:rPr lang="zh-CN" altLang="en-US" sz="1400" dirty="0" smtClean="0"/>
              <a:t>精神现象学</a:t>
            </a:r>
            <a:r>
              <a:rPr lang="en-US" altLang="zh-CN" sz="1400" dirty="0" smtClean="0"/>
              <a:t>》</a:t>
            </a:r>
            <a:r>
              <a:rPr lang="zh-CN" altLang="en-US" sz="1400" dirty="0" smtClean="0"/>
              <a:t>与后续著作作为两个体系，人的体系与神的体系，需要详细介绍，重点</a:t>
            </a:r>
            <a:endParaRPr lang="zh-CN" altLang="en-US" sz="1400" dirty="0"/>
          </a:p>
        </p:txBody>
      </p:sp>
      <p:sp>
        <p:nvSpPr>
          <p:cNvPr id="31" name="标题 1"/>
          <p:cNvSpPr txBox="1"/>
          <p:nvPr/>
        </p:nvSpPr>
        <p:spPr>
          <a:xfrm>
            <a:off x="1475656" y="332656"/>
            <a:ext cx="5976664" cy="936104"/>
          </a:xfrm>
          <a:prstGeom prst="rect">
            <a:avLst/>
          </a:prstGeom>
        </p:spPr>
        <p:txBody>
          <a:bodyPr vert="horz" lIns="91440" tIns="45720" rIns="91440" bIns="45720" rtlCol="0" anchor="ctr">
            <a:normAutofit fontScale="92500"/>
          </a:bodyPr>
          <a:lstStyle/>
          <a:p>
            <a:pPr marL="857250" indent="-857250" algn="ctr">
              <a:lnSpc>
                <a:spcPct val="120000"/>
              </a:lnSpc>
              <a:spcBef>
                <a:spcPct val="0"/>
              </a:spcBef>
              <a:buFont typeface="+mj-ea"/>
              <a:buAutoNum type="ea1JpnChsDbPeriod" startAt="4"/>
              <a:defRPr/>
            </a:pPr>
            <a:r>
              <a:rPr lang="zh-CN" altLang="en-US" sz="4000" b="1" dirty="0" smtClean="0">
                <a:latin typeface="+mn-ea"/>
              </a:rPr>
              <a:t>黑格尔哲学的两个体系</a:t>
            </a:r>
            <a:endParaRPr lang="en-US" altLang="zh-CN" sz="4000" b="1" dirty="0" smtClean="0">
              <a:latin typeface="+mn-ea"/>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 cstate="print"/>
          <a:srcRect/>
          <a:stretch>
            <a:fillRect/>
          </a:stretch>
        </p:blipFill>
        <p:spPr bwMode="auto">
          <a:xfrm>
            <a:off x="1835696" y="3068960"/>
            <a:ext cx="4752528" cy="3762897"/>
          </a:xfrm>
          <a:prstGeom prst="rect">
            <a:avLst/>
          </a:prstGeom>
          <a:noFill/>
          <a:ln w="9525">
            <a:noFill/>
            <a:miter lim="800000"/>
            <a:headEnd/>
            <a:tailEnd/>
          </a:ln>
        </p:spPr>
      </p:pic>
      <p:sp>
        <p:nvSpPr>
          <p:cNvPr id="4" name="标题 1"/>
          <p:cNvSpPr txBox="1"/>
          <p:nvPr/>
        </p:nvSpPr>
        <p:spPr>
          <a:xfrm>
            <a:off x="1475656" y="0"/>
            <a:ext cx="5688632" cy="980728"/>
          </a:xfrm>
          <a:prstGeom prst="rect">
            <a:avLst/>
          </a:prstGeom>
        </p:spPr>
        <p:txBody>
          <a:bodyPr vert="horz" lIns="91440" tIns="45720" rIns="91440" bIns="45720" rtlCol="0" anchor="ctr">
            <a:normAutofit/>
          </a:bodyPr>
          <a:lstStyle/>
          <a:p>
            <a:pPr marL="857250" marR="0" lvl="0" indent="-857250" algn="ctr" defTabSz="914400" rtl="0" eaLnBrk="1" fontAlgn="auto" latinLnBrk="0" hangingPunct="1">
              <a:lnSpc>
                <a:spcPct val="120000"/>
              </a:lnSpc>
              <a:spcBef>
                <a:spcPct val="0"/>
              </a:spcBef>
              <a:spcAft>
                <a:spcPts val="0"/>
              </a:spcAft>
              <a:buClrTx/>
              <a:buSzTx/>
              <a:buFont typeface="+mj-ea"/>
              <a:buAutoNum type="ea1JpnChsDbPeriod" startAt="5"/>
              <a:defRPr/>
            </a:pPr>
            <a:r>
              <a:rPr kumimoji="0" lang="zh-CN" altLang="en-US" sz="4000" b="1" i="0" u="none" strike="noStrike" kern="1200" cap="none" spc="0" normalizeH="0" baseline="0" noProof="0" dirty="0" smtClean="0">
                <a:ln>
                  <a:noFill/>
                </a:ln>
                <a:solidFill>
                  <a:schemeClr val="tx1"/>
                </a:solidFill>
                <a:effectLst/>
                <a:uLnTx/>
                <a:uFillTx/>
                <a:latin typeface="+mn-ea"/>
                <a:ea typeface="+mj-ea"/>
                <a:cs typeface="+mj-cs"/>
              </a:rPr>
              <a:t>哲学的认识模式</a:t>
            </a:r>
            <a:endParaRPr kumimoji="0" lang="en-US" altLang="zh-CN" sz="4000" b="1" i="0" u="none" strike="noStrike" kern="1200" cap="none" spc="0" normalizeH="0" baseline="0" noProof="0" dirty="0" smtClean="0">
              <a:ln>
                <a:noFill/>
              </a:ln>
              <a:solidFill>
                <a:schemeClr val="tx1"/>
              </a:solidFill>
              <a:effectLst/>
              <a:uLnTx/>
              <a:uFillTx/>
              <a:latin typeface="+mn-ea"/>
              <a:ea typeface="+mj-ea"/>
              <a:cs typeface="+mj-cs"/>
            </a:endParaRPr>
          </a:p>
        </p:txBody>
      </p:sp>
      <p:sp>
        <p:nvSpPr>
          <p:cNvPr id="6" name="TextBox 5"/>
          <p:cNvSpPr txBox="1"/>
          <p:nvPr/>
        </p:nvSpPr>
        <p:spPr>
          <a:xfrm>
            <a:off x="683568" y="1052737"/>
            <a:ext cx="8172400" cy="1754326"/>
          </a:xfrm>
          <a:prstGeom prst="rect">
            <a:avLst/>
          </a:prstGeom>
          <a:noFill/>
        </p:spPr>
        <p:txBody>
          <a:bodyPr wrap="square" rtlCol="0">
            <a:spAutoFit/>
          </a:bodyPr>
          <a:lstStyle/>
          <a:p>
            <a:r>
              <a:rPr lang="zh-CN" altLang="zh-CN" b="1" dirty="0" smtClean="0"/>
              <a:t>感性</a:t>
            </a:r>
            <a:r>
              <a:rPr lang="zh-CN" altLang="en-US" dirty="0" smtClean="0"/>
              <a:t>：</a:t>
            </a:r>
            <a:r>
              <a:rPr lang="zh-CN" altLang="zh-CN" dirty="0" smtClean="0"/>
              <a:t>变化多姿的世界</a:t>
            </a:r>
            <a:r>
              <a:rPr lang="zh-CN" altLang="en-US" dirty="0" smtClean="0"/>
              <a:t>，</a:t>
            </a:r>
            <a:r>
              <a:rPr lang="zh-CN" altLang="zh-CN" dirty="0" smtClean="0"/>
              <a:t>对象形态，颜色，味道，硬度，气味等等。</a:t>
            </a:r>
            <a:endParaRPr lang="zh-CN" altLang="zh-CN" dirty="0" smtClean="0"/>
          </a:p>
          <a:p>
            <a:r>
              <a:rPr lang="zh-CN" altLang="zh-CN" b="1" dirty="0" smtClean="0"/>
              <a:t>知性</a:t>
            </a:r>
            <a:r>
              <a:rPr lang="zh-CN" altLang="en-US" dirty="0" smtClean="0"/>
              <a:t>：</a:t>
            </a:r>
            <a:r>
              <a:rPr lang="zh-CN" altLang="zh-CN" dirty="0" smtClean="0"/>
              <a:t>变化世界中找到的不变的东西</a:t>
            </a:r>
            <a:r>
              <a:rPr lang="zh-CN" altLang="en-US" dirty="0" smtClean="0"/>
              <a:t>，认识现象背后的规律。</a:t>
            </a:r>
            <a:endParaRPr lang="zh-CN" altLang="zh-CN" dirty="0" smtClean="0"/>
          </a:p>
          <a:p>
            <a:r>
              <a:rPr lang="zh-CN" altLang="zh-CN" b="1" dirty="0" smtClean="0"/>
              <a:t>理性</a:t>
            </a:r>
            <a:r>
              <a:rPr lang="zh-CN" altLang="en-US" dirty="0" smtClean="0"/>
              <a:t>：</a:t>
            </a:r>
            <a:r>
              <a:rPr lang="zh-CN" altLang="zh-CN" dirty="0" smtClean="0"/>
              <a:t>变中有不变，不变中有变，动态发展的知识体系。关于这一点，我不想说变化是绝对的，不变是相对的，因为也可以说不变是绝对的，变化是相对的，比如太极，它的结构肯定是不变的，它体现在具体的现象之中，现象是变化的，但是太极自己的结构从不</a:t>
            </a:r>
            <a:r>
              <a:rPr lang="zh-CN" altLang="zh-CN" smtClean="0"/>
              <a:t>改变。</a:t>
            </a:r>
            <a:endParaRPr lang="en-US" altLang="zh-CN"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1" cstate="print"/>
          <a:srcRect/>
          <a:stretch>
            <a:fillRect/>
          </a:stretch>
        </p:blipFill>
        <p:spPr bwMode="auto">
          <a:xfrm>
            <a:off x="2123728" y="1916832"/>
            <a:ext cx="4084146" cy="3528392"/>
          </a:xfrm>
          <a:prstGeom prst="rect">
            <a:avLst/>
          </a:prstGeom>
          <a:noFill/>
          <a:ln w="9525">
            <a:noFill/>
            <a:miter lim="800000"/>
            <a:headEnd/>
            <a:tailEnd/>
          </a:ln>
        </p:spPr>
      </p:pic>
      <p:sp>
        <p:nvSpPr>
          <p:cNvPr id="4" name="标题 1"/>
          <p:cNvSpPr txBox="1"/>
          <p:nvPr/>
        </p:nvSpPr>
        <p:spPr>
          <a:xfrm>
            <a:off x="1547664" y="404664"/>
            <a:ext cx="5688632" cy="980728"/>
          </a:xfrm>
          <a:prstGeom prst="rect">
            <a:avLst/>
          </a:prstGeom>
        </p:spPr>
        <p:txBody>
          <a:bodyPr vert="horz" lIns="91440" tIns="45720" rIns="91440" bIns="45720" rtlCol="0" anchor="ctr">
            <a:normAutofit/>
          </a:bodyPr>
          <a:lstStyle/>
          <a:p>
            <a:pPr marL="857250" marR="0" lvl="0" indent="-857250" algn="ctr" defTabSz="914400" rtl="0" eaLnBrk="1" fontAlgn="auto" latinLnBrk="0" hangingPunct="1">
              <a:lnSpc>
                <a:spcPct val="120000"/>
              </a:lnSpc>
              <a:spcBef>
                <a:spcPct val="0"/>
              </a:spcBef>
              <a:spcAft>
                <a:spcPts val="0"/>
              </a:spcAft>
              <a:buClrTx/>
              <a:buSzTx/>
              <a:buFont typeface="+mj-ea"/>
              <a:buAutoNum type="ea1JpnChsDbPeriod" startAt="5"/>
              <a:defRPr/>
            </a:pPr>
            <a:r>
              <a:rPr kumimoji="0" lang="zh-CN" altLang="en-US" sz="4000" b="1" i="0" u="none" strike="noStrike" kern="1200" cap="none" spc="0" normalizeH="0" baseline="0" noProof="0" dirty="0" smtClean="0">
                <a:ln>
                  <a:noFill/>
                </a:ln>
                <a:solidFill>
                  <a:schemeClr val="tx1"/>
                </a:solidFill>
                <a:effectLst/>
                <a:uLnTx/>
                <a:uFillTx/>
                <a:latin typeface="+mn-ea"/>
                <a:ea typeface="+mj-ea"/>
                <a:cs typeface="+mj-cs"/>
              </a:rPr>
              <a:t>哲学的认识模式</a:t>
            </a:r>
            <a:endParaRPr kumimoji="0" lang="en-US" altLang="zh-CN" sz="4000" b="1" i="0" u="none" strike="noStrike" kern="1200" cap="none" spc="0" normalizeH="0" baseline="0" noProof="0" dirty="0" smtClean="0">
              <a:ln>
                <a:noFill/>
              </a:ln>
              <a:solidFill>
                <a:schemeClr val="tx1"/>
              </a:solidFill>
              <a:effectLst/>
              <a:uLnTx/>
              <a:uFillTx/>
              <a:latin typeface="+mn-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circle(in)">
                                      <p:cBhvr>
                                        <p:cTn id="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3648" y="1484784"/>
            <a:ext cx="7128792" cy="3139321"/>
          </a:xfrm>
          <a:prstGeom prst="rect">
            <a:avLst/>
          </a:prstGeom>
          <a:noFill/>
        </p:spPr>
        <p:txBody>
          <a:bodyPr wrap="square" rtlCol="0">
            <a:spAutoFit/>
          </a:bodyPr>
          <a:lstStyle/>
          <a:p>
            <a:r>
              <a:rPr lang="zh-CN" altLang="en-US" dirty="0" smtClean="0"/>
              <a:t>认识模式主要分为三种：</a:t>
            </a:r>
            <a:endParaRPr lang="zh-CN" altLang="en-US" dirty="0" smtClean="0"/>
          </a:p>
          <a:p>
            <a:r>
              <a:rPr lang="zh-CN" altLang="en-US" dirty="0" smtClean="0"/>
              <a:t>         </a:t>
            </a:r>
            <a:r>
              <a:rPr lang="zh-CN" altLang="en-US" b="1" dirty="0" smtClean="0">
                <a:solidFill>
                  <a:srgbClr val="00B050"/>
                </a:solidFill>
              </a:rPr>
              <a:t>第一种是一般的反映论</a:t>
            </a:r>
            <a:r>
              <a:rPr lang="zh-CN" altLang="en-US" dirty="0" smtClean="0"/>
              <a:t>，主要体现为被动性，虽然说人</a:t>
            </a:r>
            <a:endParaRPr lang="zh-CN" altLang="en-US" dirty="0" smtClean="0"/>
          </a:p>
          <a:p>
            <a:r>
              <a:rPr lang="zh-CN" altLang="en-US" dirty="0" smtClean="0"/>
              <a:t>是主动的，具有认识世界的能动性，但这种能动性属于生命</a:t>
            </a:r>
            <a:endParaRPr lang="zh-CN" altLang="en-US" dirty="0" smtClean="0"/>
          </a:p>
          <a:p>
            <a:r>
              <a:rPr lang="zh-CN" altLang="en-US" dirty="0" smtClean="0"/>
              <a:t>的能动性，而不是认识本身所具有的能动性，即不是思维自</a:t>
            </a:r>
            <a:endParaRPr lang="zh-CN" altLang="en-US" dirty="0" smtClean="0"/>
          </a:p>
          <a:p>
            <a:r>
              <a:rPr lang="zh-CN" altLang="en-US" dirty="0" smtClean="0"/>
              <a:t>己的能动性。但只要是反映论，从世界在先，认识在后这种</a:t>
            </a:r>
            <a:endParaRPr lang="zh-CN" altLang="en-US" dirty="0" smtClean="0"/>
          </a:p>
          <a:p>
            <a:r>
              <a:rPr lang="zh-CN" altLang="en-US" dirty="0" smtClean="0"/>
              <a:t>认识的角度来看，世界反映在人的头脑中，人虽然可以主动</a:t>
            </a:r>
            <a:endParaRPr lang="zh-CN" altLang="en-US" dirty="0" smtClean="0"/>
          </a:p>
          <a:p>
            <a:r>
              <a:rPr lang="zh-CN" altLang="en-US" dirty="0" smtClean="0"/>
              <a:t>让这个世界更深入更准确地反映在人的头脑中，但它在本质</a:t>
            </a:r>
            <a:endParaRPr lang="zh-CN" altLang="en-US" dirty="0" smtClean="0"/>
          </a:p>
          <a:p>
            <a:r>
              <a:rPr lang="zh-CN" altLang="en-US" dirty="0" smtClean="0"/>
              <a:t>上还是事后诸葛亮式的对在先世界的认识以及对已经发生</a:t>
            </a:r>
            <a:endParaRPr lang="zh-CN" altLang="en-US" dirty="0" smtClean="0"/>
          </a:p>
          <a:p>
            <a:r>
              <a:rPr lang="zh-CN" altLang="en-US" dirty="0" smtClean="0"/>
              <a:t>的事情的事后总结，归根结底是自然对人立法，人认识并遵</a:t>
            </a:r>
            <a:endParaRPr lang="zh-CN" altLang="en-US" dirty="0" smtClean="0"/>
          </a:p>
          <a:p>
            <a:r>
              <a:rPr lang="zh-CN" altLang="en-US" dirty="0" smtClean="0"/>
              <a:t>守自然的规律。这种认识以本体为中心，认识论依赖于本体</a:t>
            </a:r>
            <a:endParaRPr lang="zh-CN" altLang="en-US" dirty="0" smtClean="0"/>
          </a:p>
          <a:p>
            <a:r>
              <a:rPr lang="zh-CN" altLang="en-US" dirty="0" smtClean="0"/>
              <a:t>论。这种认识模式图示如下：</a:t>
            </a:r>
            <a:endParaRPr lang="zh-CN" altLang="en-US" dirty="0"/>
          </a:p>
        </p:txBody>
      </p:sp>
      <p:pic>
        <p:nvPicPr>
          <p:cNvPr id="7170" name="Picture 2"/>
          <p:cNvPicPr>
            <a:picLocks noChangeAspect="1" noChangeArrowheads="1"/>
          </p:cNvPicPr>
          <p:nvPr/>
        </p:nvPicPr>
        <p:blipFill>
          <a:blip r:embed="rId1" cstate="print"/>
          <a:srcRect/>
          <a:stretch>
            <a:fillRect/>
          </a:stretch>
        </p:blipFill>
        <p:spPr bwMode="auto">
          <a:xfrm>
            <a:off x="1835696" y="5013176"/>
            <a:ext cx="4461012" cy="1656184"/>
          </a:xfrm>
          <a:prstGeom prst="rect">
            <a:avLst/>
          </a:prstGeom>
          <a:noFill/>
          <a:ln w="9525">
            <a:noFill/>
            <a:miter lim="800000"/>
            <a:headEnd/>
            <a:tailEnd/>
          </a:ln>
        </p:spPr>
      </p:pic>
      <p:sp>
        <p:nvSpPr>
          <p:cNvPr id="6" name="标题 1"/>
          <p:cNvSpPr txBox="1"/>
          <p:nvPr/>
        </p:nvSpPr>
        <p:spPr>
          <a:xfrm>
            <a:off x="1547664" y="404664"/>
            <a:ext cx="5688632" cy="980728"/>
          </a:xfrm>
          <a:prstGeom prst="rect">
            <a:avLst/>
          </a:prstGeom>
        </p:spPr>
        <p:txBody>
          <a:bodyPr vert="horz" lIns="91440" tIns="45720" rIns="91440" bIns="45720" rtlCol="0" anchor="ctr">
            <a:normAutofit/>
          </a:bodyPr>
          <a:lstStyle/>
          <a:p>
            <a:pPr marL="857250" marR="0" lvl="0" indent="-857250" algn="ctr" defTabSz="914400" rtl="0" eaLnBrk="1" fontAlgn="auto" latinLnBrk="0" hangingPunct="1">
              <a:lnSpc>
                <a:spcPct val="120000"/>
              </a:lnSpc>
              <a:spcBef>
                <a:spcPct val="0"/>
              </a:spcBef>
              <a:spcAft>
                <a:spcPts val="0"/>
              </a:spcAft>
              <a:buClrTx/>
              <a:buSzTx/>
              <a:buFont typeface="+mj-ea"/>
              <a:buAutoNum type="ea1JpnChsDbPeriod" startAt="5"/>
              <a:defRPr/>
            </a:pPr>
            <a:r>
              <a:rPr kumimoji="0" lang="zh-CN" altLang="en-US" sz="4000" b="1" i="0" u="none" strike="noStrike" kern="1200" cap="none" spc="0" normalizeH="0" baseline="0" noProof="0" dirty="0" smtClean="0">
                <a:ln>
                  <a:noFill/>
                </a:ln>
                <a:solidFill>
                  <a:schemeClr val="tx1"/>
                </a:solidFill>
                <a:effectLst/>
                <a:uLnTx/>
                <a:uFillTx/>
                <a:latin typeface="+mn-ea"/>
                <a:ea typeface="+mj-ea"/>
                <a:cs typeface="+mj-cs"/>
              </a:rPr>
              <a:t>哲学的认识模式</a:t>
            </a:r>
            <a:endParaRPr kumimoji="0" lang="en-US" altLang="zh-CN" sz="4000" b="1" i="0" u="none" strike="noStrike" kern="1200" cap="none" spc="0" normalizeH="0" baseline="0" noProof="0" dirty="0" smtClean="0">
              <a:ln>
                <a:noFill/>
              </a:ln>
              <a:solidFill>
                <a:schemeClr val="tx1"/>
              </a:solidFill>
              <a:effectLst/>
              <a:uLnTx/>
              <a:uFillTx/>
              <a:latin typeface="+mn-ea"/>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9632" y="1124744"/>
            <a:ext cx="7056784" cy="3139321"/>
          </a:xfrm>
          <a:prstGeom prst="rect">
            <a:avLst/>
          </a:prstGeom>
          <a:noFill/>
        </p:spPr>
        <p:txBody>
          <a:bodyPr wrap="square" rtlCol="0">
            <a:spAutoFit/>
          </a:bodyPr>
          <a:lstStyle/>
          <a:p>
            <a:r>
              <a:rPr lang="zh-CN" altLang="en-US" dirty="0" smtClean="0"/>
              <a:t>        </a:t>
            </a:r>
            <a:r>
              <a:rPr lang="zh-CN" altLang="en-US" b="1" dirty="0" smtClean="0">
                <a:solidFill>
                  <a:srgbClr val="00B050"/>
                </a:solidFill>
              </a:rPr>
              <a:t>第二种是康德的认识论</a:t>
            </a:r>
            <a:r>
              <a:rPr lang="zh-CN" altLang="en-US" dirty="0" smtClean="0"/>
              <a:t>，人具有一套先天的直观形式与知性范畴，人类知性为自然立法，只能认识物自身呈现给人的现象，不能认识物自身。认识主体具有一套先天的形式来规范现象，这即意味着人为自然立法，拿着自己通过思维所得到的认识理论去逼迫自然作出回答。康德的认识论实现了对第一种认识论的颠倒，但康德是没有考虑本体论的，因为他的物自体是不可知的。他的认识论才是真正能动的认识论，是知性能动地进行认识，将主体的先天直观形式与知性范畴运用到经验对象上去，对象遵循直观形式与知性范畴，这恰好是对反映论的颠倒，所以叫作哲学上的“哥白尼革命”。康德的认识论以认识论为中心，本体论依赖于认识论或者说是不可知的。这种认识模式图示如下：</a:t>
            </a:r>
            <a:endParaRPr lang="zh-CN" altLang="en-US" dirty="0"/>
          </a:p>
        </p:txBody>
      </p:sp>
      <p:pic>
        <p:nvPicPr>
          <p:cNvPr id="5" name="Picture 2"/>
          <p:cNvPicPr>
            <a:picLocks noChangeAspect="1" noChangeArrowheads="1"/>
          </p:cNvPicPr>
          <p:nvPr/>
        </p:nvPicPr>
        <p:blipFill>
          <a:blip r:embed="rId1" cstate="print"/>
          <a:srcRect/>
          <a:stretch>
            <a:fillRect/>
          </a:stretch>
        </p:blipFill>
        <p:spPr bwMode="auto">
          <a:xfrm>
            <a:off x="1763688" y="4437112"/>
            <a:ext cx="5343417" cy="2088232"/>
          </a:xfrm>
          <a:prstGeom prst="rect">
            <a:avLst/>
          </a:prstGeom>
          <a:noFill/>
          <a:ln w="9525">
            <a:noFill/>
            <a:miter lim="800000"/>
            <a:headEnd/>
            <a:tailEnd/>
          </a:ln>
        </p:spPr>
      </p:pic>
      <p:sp>
        <p:nvSpPr>
          <p:cNvPr id="7" name="标题 1"/>
          <p:cNvSpPr txBox="1"/>
          <p:nvPr/>
        </p:nvSpPr>
        <p:spPr>
          <a:xfrm>
            <a:off x="1835696" y="0"/>
            <a:ext cx="5688632" cy="980728"/>
          </a:xfrm>
          <a:prstGeom prst="rect">
            <a:avLst/>
          </a:prstGeom>
        </p:spPr>
        <p:txBody>
          <a:bodyPr vert="horz" lIns="91440" tIns="45720" rIns="91440" bIns="45720" rtlCol="0" anchor="ctr">
            <a:normAutofit/>
          </a:bodyPr>
          <a:lstStyle/>
          <a:p>
            <a:pPr marL="857250" marR="0" lvl="0" indent="-857250" algn="ctr" defTabSz="914400" rtl="0" eaLnBrk="1" fontAlgn="auto" latinLnBrk="0" hangingPunct="1">
              <a:lnSpc>
                <a:spcPct val="120000"/>
              </a:lnSpc>
              <a:spcBef>
                <a:spcPct val="0"/>
              </a:spcBef>
              <a:spcAft>
                <a:spcPts val="0"/>
              </a:spcAft>
              <a:buClrTx/>
              <a:buSzTx/>
              <a:buFont typeface="+mj-ea"/>
              <a:buAutoNum type="ea1JpnChsDbPeriod" startAt="5"/>
              <a:defRPr/>
            </a:pPr>
            <a:r>
              <a:rPr kumimoji="0" lang="zh-CN" altLang="en-US" sz="4000" b="1" i="0" u="none" strike="noStrike" kern="1200" cap="none" spc="0" normalizeH="0" baseline="0" noProof="0" dirty="0" smtClean="0">
                <a:ln>
                  <a:noFill/>
                </a:ln>
                <a:solidFill>
                  <a:schemeClr val="tx1"/>
                </a:solidFill>
                <a:effectLst/>
                <a:uLnTx/>
                <a:uFillTx/>
                <a:latin typeface="+mn-ea"/>
                <a:ea typeface="+mj-ea"/>
                <a:cs typeface="+mj-cs"/>
              </a:rPr>
              <a:t>哲学的认识模式</a:t>
            </a:r>
            <a:endParaRPr kumimoji="0" lang="en-US" altLang="zh-CN" sz="4000" b="1" i="0" u="none" strike="noStrike" kern="1200" cap="none" spc="0" normalizeH="0" baseline="0" noProof="0" dirty="0" smtClean="0">
              <a:ln>
                <a:noFill/>
              </a:ln>
              <a:solidFill>
                <a:schemeClr val="tx1"/>
              </a:solidFill>
              <a:effectLst/>
              <a:uLnTx/>
              <a:uFillTx/>
              <a:latin typeface="+mn-ea"/>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9632" y="1412776"/>
            <a:ext cx="7056784" cy="2585323"/>
          </a:xfrm>
          <a:prstGeom prst="rect">
            <a:avLst/>
          </a:prstGeom>
          <a:noFill/>
        </p:spPr>
        <p:txBody>
          <a:bodyPr wrap="square" rtlCol="0">
            <a:spAutoFit/>
          </a:bodyPr>
          <a:lstStyle/>
          <a:p>
            <a:r>
              <a:rPr lang="zh-CN" altLang="en-US" b="1" dirty="0" smtClean="0">
                <a:solidFill>
                  <a:srgbClr val="00B050"/>
                </a:solidFill>
              </a:rPr>
              <a:t>第三种是黑格尔的认识论</a:t>
            </a:r>
            <a:r>
              <a:rPr lang="zh-CN" altLang="en-US" dirty="0" smtClean="0"/>
              <a:t>，这种认识模式是本体论与认</a:t>
            </a:r>
            <a:endParaRPr lang="zh-CN" altLang="en-US" dirty="0" smtClean="0"/>
          </a:p>
          <a:p>
            <a:r>
              <a:rPr lang="zh-CN" altLang="en-US" dirty="0" smtClean="0"/>
              <a:t>识论的彻底统一。自然有自身的一套结构，人的认识也有一</a:t>
            </a:r>
            <a:endParaRPr lang="zh-CN" altLang="en-US" dirty="0" smtClean="0"/>
          </a:p>
          <a:p>
            <a:r>
              <a:rPr lang="zh-CN" altLang="en-US" dirty="0" smtClean="0"/>
              <a:t>套结构，两者是同一的，这就是在先就置于自然与人的头脑</a:t>
            </a:r>
            <a:endParaRPr lang="zh-CN" altLang="en-US" dirty="0" smtClean="0"/>
          </a:p>
          <a:p>
            <a:r>
              <a:rPr lang="zh-CN" altLang="en-US" dirty="0" smtClean="0"/>
              <a:t>中的一套先天结构，黑格尔通过纯概念的思辨方式实现了这</a:t>
            </a:r>
            <a:endParaRPr lang="zh-CN" altLang="en-US" dirty="0" smtClean="0"/>
          </a:p>
          <a:p>
            <a:r>
              <a:rPr lang="zh-CN" altLang="en-US" dirty="0" smtClean="0"/>
              <a:t>套结构。黑格尔实现了认识论与本体论的统一，因此就将上</a:t>
            </a:r>
            <a:endParaRPr lang="zh-CN" altLang="en-US" dirty="0" smtClean="0"/>
          </a:p>
          <a:p>
            <a:r>
              <a:rPr lang="zh-CN" altLang="en-US" dirty="0" smtClean="0"/>
              <a:t>面的图形通过现象这个中间线对折，这样心灵就与物自身重</a:t>
            </a:r>
            <a:endParaRPr lang="zh-CN" altLang="en-US" dirty="0" smtClean="0"/>
          </a:p>
          <a:p>
            <a:r>
              <a:rPr lang="zh-CN" altLang="en-US" dirty="0" smtClean="0"/>
              <a:t>合，用统一的概念来表示就是理念。因此黑格尔的逻辑学所</a:t>
            </a:r>
            <a:endParaRPr lang="zh-CN" altLang="en-US" dirty="0" smtClean="0"/>
          </a:p>
          <a:p>
            <a:r>
              <a:rPr lang="zh-CN" altLang="en-US" dirty="0" smtClean="0"/>
              <a:t>实现的就是理念通过概念来展开自身的过程。黑格尔的认识</a:t>
            </a:r>
            <a:endParaRPr lang="zh-CN" altLang="en-US" dirty="0" smtClean="0"/>
          </a:p>
          <a:p>
            <a:r>
              <a:rPr lang="zh-CN" altLang="en-US" dirty="0" smtClean="0"/>
              <a:t>模式图示如下：</a:t>
            </a:r>
            <a:endParaRPr lang="zh-CN" altLang="en-US" dirty="0"/>
          </a:p>
        </p:txBody>
      </p:sp>
      <p:pic>
        <p:nvPicPr>
          <p:cNvPr id="6146" name="Picture 2"/>
          <p:cNvPicPr>
            <a:picLocks noChangeAspect="1" noChangeArrowheads="1"/>
          </p:cNvPicPr>
          <p:nvPr/>
        </p:nvPicPr>
        <p:blipFill>
          <a:blip r:embed="rId1" cstate="print"/>
          <a:srcRect/>
          <a:stretch>
            <a:fillRect/>
          </a:stretch>
        </p:blipFill>
        <p:spPr bwMode="auto">
          <a:xfrm>
            <a:off x="1619672" y="4221088"/>
            <a:ext cx="5310590" cy="1800200"/>
          </a:xfrm>
          <a:prstGeom prst="rect">
            <a:avLst/>
          </a:prstGeom>
          <a:noFill/>
          <a:ln w="9525">
            <a:noFill/>
            <a:miter lim="800000"/>
            <a:headEnd/>
            <a:tailEnd/>
          </a:ln>
        </p:spPr>
      </p:pic>
      <p:sp>
        <p:nvSpPr>
          <p:cNvPr id="6" name="标题 1"/>
          <p:cNvSpPr txBox="1"/>
          <p:nvPr/>
        </p:nvSpPr>
        <p:spPr>
          <a:xfrm>
            <a:off x="1763688" y="188640"/>
            <a:ext cx="5688632" cy="980728"/>
          </a:xfrm>
          <a:prstGeom prst="rect">
            <a:avLst/>
          </a:prstGeom>
        </p:spPr>
        <p:txBody>
          <a:bodyPr vert="horz" lIns="91440" tIns="45720" rIns="91440" bIns="45720" rtlCol="0" anchor="ctr">
            <a:normAutofit/>
          </a:bodyPr>
          <a:lstStyle/>
          <a:p>
            <a:pPr marL="857250" marR="0" lvl="0" indent="-857250" algn="ctr" defTabSz="914400" rtl="0" eaLnBrk="1" fontAlgn="auto" latinLnBrk="0" hangingPunct="1">
              <a:lnSpc>
                <a:spcPct val="120000"/>
              </a:lnSpc>
              <a:spcBef>
                <a:spcPct val="0"/>
              </a:spcBef>
              <a:spcAft>
                <a:spcPts val="0"/>
              </a:spcAft>
              <a:buClrTx/>
              <a:buSzTx/>
              <a:buFont typeface="+mj-ea"/>
              <a:buAutoNum type="ea1JpnChsDbPeriod" startAt="5"/>
              <a:defRPr/>
            </a:pPr>
            <a:r>
              <a:rPr kumimoji="0" lang="zh-CN" altLang="en-US" sz="4000" b="1" i="0" u="none" strike="noStrike" kern="1200" cap="none" spc="0" normalizeH="0" baseline="0" noProof="0" dirty="0" smtClean="0">
                <a:ln>
                  <a:noFill/>
                </a:ln>
                <a:solidFill>
                  <a:schemeClr val="tx1"/>
                </a:solidFill>
                <a:effectLst/>
                <a:uLnTx/>
                <a:uFillTx/>
                <a:latin typeface="+mn-ea"/>
                <a:ea typeface="+mj-ea"/>
                <a:cs typeface="+mj-cs"/>
              </a:rPr>
              <a:t>哲学的认识模式</a:t>
            </a:r>
            <a:endParaRPr kumimoji="0" lang="en-US" altLang="zh-CN" sz="4000" b="1" i="0" u="none" strike="noStrike" kern="1200" cap="none" spc="0" normalizeH="0" baseline="0" noProof="0" dirty="0" smtClean="0">
              <a:ln>
                <a:noFill/>
              </a:ln>
              <a:solidFill>
                <a:schemeClr val="tx1"/>
              </a:solidFill>
              <a:effectLst/>
              <a:uLnTx/>
              <a:uFillTx/>
              <a:latin typeface="+mn-ea"/>
              <a:ea typeface="+mj-ea"/>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1124744"/>
            <a:ext cx="8280920" cy="5355312"/>
          </a:xfrm>
          <a:prstGeom prst="rect">
            <a:avLst/>
          </a:prstGeom>
          <a:noFill/>
        </p:spPr>
        <p:txBody>
          <a:bodyPr wrap="square" rtlCol="0">
            <a:spAutoFit/>
          </a:bodyPr>
          <a:lstStyle/>
          <a:p>
            <a:r>
              <a:rPr lang="zh-CN" altLang="en-US" b="1" dirty="0" smtClean="0"/>
              <a:t>评述：</a:t>
            </a:r>
            <a:endParaRPr lang="zh-CN" altLang="en-US" b="1" dirty="0" smtClean="0"/>
          </a:p>
          <a:p>
            <a:r>
              <a:rPr lang="zh-CN" altLang="en-US" dirty="0" smtClean="0"/>
              <a:t>        康德的物自身提供人以质料，而人具有</a:t>
            </a:r>
            <a:r>
              <a:rPr lang="zh-CN" altLang="en-US" b="1" dirty="0" smtClean="0">
                <a:solidFill>
                  <a:srgbClr val="00B050"/>
                </a:solidFill>
              </a:rPr>
              <a:t>先天的直观形式</a:t>
            </a:r>
            <a:r>
              <a:rPr lang="en-US" altLang="zh-CN" b="1" dirty="0" smtClean="0">
                <a:solidFill>
                  <a:srgbClr val="00B050"/>
                </a:solidFill>
              </a:rPr>
              <a:t>——</a:t>
            </a:r>
            <a:r>
              <a:rPr lang="zh-CN" altLang="en-US" b="1" dirty="0" smtClean="0">
                <a:solidFill>
                  <a:srgbClr val="00B050"/>
                </a:solidFill>
              </a:rPr>
              <a:t>空间与时间</a:t>
            </a:r>
            <a:r>
              <a:rPr lang="zh-CN" altLang="en-US" dirty="0" smtClean="0"/>
              <a:t>，两者结合起来就是康德的现象。一切认识都从经验开始，从感性直观开始，也就意味着一切认识都与时空相关，因此认识所得到的知识只能是质料与形式相统一的知识，只能是现象的知识，而不是物自身的知识。因此康德的物自身是不可知的。不过物自身既然给人提供质料，但它是如何提供的？难道它提供质料的时候没有赋予这些质料以形式吗？我们如何能够断言知性的范畴以及图形在对象自身那里不具备呢？物自身在提供给认识主体以质料的时候，同时就赋予了它们形式。不仅如此，我们人本身就是一种现象的存在，是物自身通过自然提供出来的现象中的存在。那么作为认识主体的人类先天的直观形式与知性的先天范畴自然就是物自身提供认识主体以肉体质料的时候就赋予它们形式了，即</a:t>
            </a:r>
            <a:r>
              <a:rPr lang="zh-CN" altLang="en-US" b="1" dirty="0" smtClean="0">
                <a:solidFill>
                  <a:srgbClr val="00B050"/>
                </a:solidFill>
              </a:rPr>
              <a:t>本体论与认识论应该是统一的。</a:t>
            </a:r>
            <a:endParaRPr lang="zh-CN" altLang="en-US" b="1" dirty="0" smtClean="0">
              <a:solidFill>
                <a:srgbClr val="00B050"/>
              </a:solidFill>
            </a:endParaRPr>
          </a:p>
          <a:p>
            <a:r>
              <a:rPr lang="zh-CN" altLang="en-US" dirty="0" smtClean="0"/>
              <a:t>         黑格尔在评论康德的</a:t>
            </a:r>
            <a:r>
              <a:rPr lang="en-US" altLang="zh-CN" dirty="0" smtClean="0"/>
              <a:t>《</a:t>
            </a:r>
            <a:r>
              <a:rPr lang="zh-CN" altLang="en-US" dirty="0" smtClean="0"/>
              <a:t>纯粹理性批判</a:t>
            </a:r>
            <a:r>
              <a:rPr lang="en-US" altLang="zh-CN" dirty="0" smtClean="0"/>
              <a:t>》</a:t>
            </a:r>
            <a:r>
              <a:rPr lang="zh-CN" altLang="en-US" dirty="0" smtClean="0"/>
              <a:t>时就说到康德的认识论是主观的，把范畴仅仅当作认识主体的主观范畴，而不是</a:t>
            </a:r>
            <a:r>
              <a:rPr lang="zh-CN" altLang="en-US" b="1" dirty="0" smtClean="0">
                <a:solidFill>
                  <a:srgbClr val="00B050"/>
                </a:solidFill>
              </a:rPr>
              <a:t>物自身在给予人以现象的杂多质料的时候所依据的范畴，即不是本体论上的范畴</a:t>
            </a:r>
            <a:r>
              <a:rPr lang="zh-CN" altLang="en-US" dirty="0" smtClean="0"/>
              <a:t>。黑格尔逻辑学中的范畴不只是主观的，也是客观的，不只是认识论的，也是本体论的，因此他是最终实现了认识论与本体论的统一。康德的</a:t>
            </a:r>
            <a:r>
              <a:rPr lang="en-US" altLang="zh-CN" dirty="0" smtClean="0"/>
              <a:t>《</a:t>
            </a:r>
            <a:r>
              <a:rPr lang="zh-CN" altLang="en-US" dirty="0" smtClean="0"/>
              <a:t>纯粹理性批判</a:t>
            </a:r>
            <a:r>
              <a:rPr lang="en-US" altLang="zh-CN" dirty="0" smtClean="0"/>
              <a:t>》</a:t>
            </a:r>
            <a:r>
              <a:rPr lang="zh-CN" altLang="en-US" dirty="0" smtClean="0"/>
              <a:t>仅仅是认识论，是比较少考虑本体论的，本体论的东西对于康德而言是属于物自身的，是不可知的。</a:t>
            </a:r>
            <a:endParaRPr lang="zh-CN" altLang="en-US" dirty="0" smtClean="0"/>
          </a:p>
          <a:p>
            <a:endParaRPr lang="zh-CN" altLang="en-US" dirty="0"/>
          </a:p>
        </p:txBody>
      </p:sp>
      <p:sp>
        <p:nvSpPr>
          <p:cNvPr id="6" name="标题 1"/>
          <p:cNvSpPr txBox="1"/>
          <p:nvPr/>
        </p:nvSpPr>
        <p:spPr>
          <a:xfrm>
            <a:off x="1763688" y="188640"/>
            <a:ext cx="5688632" cy="980728"/>
          </a:xfrm>
          <a:prstGeom prst="rect">
            <a:avLst/>
          </a:prstGeom>
        </p:spPr>
        <p:txBody>
          <a:bodyPr vert="horz" lIns="91440" tIns="45720" rIns="91440" bIns="45720" rtlCol="0" anchor="ctr">
            <a:normAutofit/>
          </a:bodyPr>
          <a:lstStyle/>
          <a:p>
            <a:pPr marL="857250" marR="0" lvl="0" indent="-857250" algn="ctr" defTabSz="914400" rtl="0" eaLnBrk="1" fontAlgn="auto" latinLnBrk="0" hangingPunct="1">
              <a:lnSpc>
                <a:spcPct val="120000"/>
              </a:lnSpc>
              <a:spcBef>
                <a:spcPct val="0"/>
              </a:spcBef>
              <a:spcAft>
                <a:spcPts val="0"/>
              </a:spcAft>
              <a:buClrTx/>
              <a:buSzTx/>
              <a:buFont typeface="+mj-ea"/>
              <a:buAutoNum type="ea1JpnChsDbPeriod" startAt="5"/>
              <a:defRPr/>
            </a:pPr>
            <a:r>
              <a:rPr kumimoji="0" lang="zh-CN" altLang="en-US" sz="4000" b="1" i="0" u="none" strike="noStrike" kern="1200" cap="none" spc="0" normalizeH="0" baseline="0" noProof="0" dirty="0" smtClean="0">
                <a:ln>
                  <a:noFill/>
                </a:ln>
                <a:solidFill>
                  <a:schemeClr val="tx1"/>
                </a:solidFill>
                <a:effectLst/>
                <a:uLnTx/>
                <a:uFillTx/>
                <a:latin typeface="+mn-ea"/>
                <a:ea typeface="+mj-ea"/>
                <a:cs typeface="+mj-cs"/>
              </a:rPr>
              <a:t>哲学的认识模式</a:t>
            </a:r>
            <a:endParaRPr kumimoji="0" lang="en-US" altLang="zh-CN" sz="4000" b="1" i="0" u="none" strike="noStrike" kern="1200" cap="none" spc="0" normalizeH="0" baseline="0" noProof="0" dirty="0" smtClean="0">
              <a:ln>
                <a:noFill/>
              </a:ln>
              <a:solidFill>
                <a:schemeClr val="tx1"/>
              </a:solidFill>
              <a:effectLst/>
              <a:uLnTx/>
              <a:uFillTx/>
              <a:latin typeface="+mn-ea"/>
              <a:ea typeface="+mj-ea"/>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63688" y="1043444"/>
            <a:ext cx="6552728" cy="400110"/>
          </a:xfrm>
          <a:prstGeom prst="rect">
            <a:avLst/>
          </a:prstGeom>
          <a:noFill/>
        </p:spPr>
        <p:txBody>
          <a:bodyPr wrap="square" rtlCol="0">
            <a:spAutoFit/>
          </a:bodyPr>
          <a:lstStyle/>
          <a:p>
            <a:r>
              <a:rPr lang="zh-CN" altLang="en-US" sz="2000" b="1" dirty="0" smtClean="0"/>
              <a:t>谢林</a:t>
            </a:r>
            <a:r>
              <a:rPr lang="zh-CN" altLang="en-US" sz="2000" dirty="0" smtClean="0"/>
              <a:t>：人是浓缩的宇宙，宇宙是放大了的人。</a:t>
            </a:r>
            <a:endParaRPr lang="en-US" altLang="zh-CN" sz="2000" dirty="0" smtClean="0"/>
          </a:p>
        </p:txBody>
      </p:sp>
      <p:sp>
        <p:nvSpPr>
          <p:cNvPr id="5" name="TextBox 4"/>
          <p:cNvSpPr txBox="1"/>
          <p:nvPr/>
        </p:nvSpPr>
        <p:spPr>
          <a:xfrm>
            <a:off x="1115616" y="1487686"/>
            <a:ext cx="7200800" cy="707886"/>
          </a:xfrm>
          <a:prstGeom prst="rect">
            <a:avLst/>
          </a:prstGeom>
          <a:noFill/>
        </p:spPr>
        <p:txBody>
          <a:bodyPr wrap="square" rtlCol="0">
            <a:spAutoFit/>
          </a:bodyPr>
          <a:lstStyle/>
          <a:p>
            <a:r>
              <a:rPr lang="zh-CN" altLang="en-US" sz="2000" dirty="0" smtClean="0"/>
              <a:t>         无论是谢林，还是黑格尔，都通过哲学实现了对</a:t>
            </a:r>
            <a:r>
              <a:rPr lang="zh-CN" altLang="en-US" sz="2000" b="1" dirty="0" smtClean="0">
                <a:solidFill>
                  <a:srgbClr val="00B050"/>
                </a:solidFill>
              </a:rPr>
              <a:t>天人合一</a:t>
            </a:r>
            <a:r>
              <a:rPr lang="zh-CN" altLang="en-US" sz="2000" dirty="0" smtClean="0"/>
              <a:t>的认识。</a:t>
            </a:r>
            <a:endParaRPr lang="en-US" altLang="zh-CN" sz="2000" dirty="0" smtClean="0"/>
          </a:p>
        </p:txBody>
      </p:sp>
      <p:sp>
        <p:nvSpPr>
          <p:cNvPr id="7" name="椭圆 6"/>
          <p:cNvSpPr/>
          <p:nvPr/>
        </p:nvSpPr>
        <p:spPr>
          <a:xfrm>
            <a:off x="2132112" y="4346520"/>
            <a:ext cx="432048" cy="4320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844080" y="4058488"/>
            <a:ext cx="1008112" cy="1008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484040" y="3698448"/>
            <a:ext cx="1791816" cy="17918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965721" y="4272090"/>
            <a:ext cx="694511" cy="65978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543762" y="3824424"/>
            <a:ext cx="1620526" cy="1539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004048" y="3275692"/>
            <a:ext cx="2736304" cy="26642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a:stCxn id="21" idx="1"/>
          </p:cNvCxnSpPr>
          <p:nvPr/>
        </p:nvCxnSpPr>
        <p:spPr>
          <a:xfrm>
            <a:off x="2348136" y="3235042"/>
            <a:ext cx="0" cy="46340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348136" y="3050376"/>
            <a:ext cx="646331" cy="369332"/>
          </a:xfrm>
          <a:prstGeom prst="rect">
            <a:avLst/>
          </a:prstGeom>
          <a:noFill/>
        </p:spPr>
        <p:txBody>
          <a:bodyPr wrap="none" rtlCol="0">
            <a:spAutoFit/>
          </a:bodyPr>
          <a:lstStyle/>
          <a:p>
            <a:r>
              <a:rPr lang="zh-CN" altLang="en-US" dirty="0" smtClean="0"/>
              <a:t>感性</a:t>
            </a:r>
            <a:endParaRPr lang="zh-CN" altLang="en-US" dirty="0"/>
          </a:p>
        </p:txBody>
      </p:sp>
      <p:cxnSp>
        <p:nvCxnSpPr>
          <p:cNvPr id="22" name="直接箭头连接符 21"/>
          <p:cNvCxnSpPr>
            <a:stCxn id="25" idx="3"/>
          </p:cNvCxnSpPr>
          <p:nvPr/>
        </p:nvCxnSpPr>
        <p:spPr>
          <a:xfrm flipV="1">
            <a:off x="1266275" y="4521894"/>
            <a:ext cx="577805" cy="92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19944" y="4346520"/>
            <a:ext cx="646331" cy="369332"/>
          </a:xfrm>
          <a:prstGeom prst="rect">
            <a:avLst/>
          </a:prstGeom>
          <a:noFill/>
        </p:spPr>
        <p:txBody>
          <a:bodyPr wrap="none" rtlCol="0">
            <a:spAutoFit/>
          </a:bodyPr>
          <a:lstStyle/>
          <a:p>
            <a:r>
              <a:rPr lang="zh-CN" altLang="en-US" dirty="0" smtClean="0"/>
              <a:t>知性</a:t>
            </a:r>
            <a:endParaRPr lang="zh-CN" altLang="en-US" dirty="0"/>
          </a:p>
        </p:txBody>
      </p:sp>
      <p:cxnSp>
        <p:nvCxnSpPr>
          <p:cNvPr id="27" name="直接箭头连接符 26"/>
          <p:cNvCxnSpPr>
            <a:endCxn id="7" idx="4"/>
          </p:cNvCxnSpPr>
          <p:nvPr/>
        </p:nvCxnSpPr>
        <p:spPr>
          <a:xfrm flipV="1">
            <a:off x="2348136" y="4778568"/>
            <a:ext cx="0" cy="10081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132112" y="5858688"/>
            <a:ext cx="646331" cy="369332"/>
          </a:xfrm>
          <a:prstGeom prst="rect">
            <a:avLst/>
          </a:prstGeom>
          <a:noFill/>
        </p:spPr>
        <p:txBody>
          <a:bodyPr wrap="none" rtlCol="0">
            <a:spAutoFit/>
          </a:bodyPr>
          <a:lstStyle/>
          <a:p>
            <a:r>
              <a:rPr lang="zh-CN" altLang="en-US" dirty="0" smtClean="0"/>
              <a:t>理性</a:t>
            </a:r>
            <a:endParaRPr lang="zh-CN" altLang="en-US" dirty="0"/>
          </a:p>
        </p:txBody>
      </p:sp>
      <p:cxnSp>
        <p:nvCxnSpPr>
          <p:cNvPr id="38" name="直接箭头连接符 37"/>
          <p:cNvCxnSpPr/>
          <p:nvPr/>
        </p:nvCxnSpPr>
        <p:spPr>
          <a:xfrm>
            <a:off x="6228184" y="2843644"/>
            <a:ext cx="0" cy="46340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580112" y="2555612"/>
            <a:ext cx="646331" cy="369332"/>
          </a:xfrm>
          <a:prstGeom prst="rect">
            <a:avLst/>
          </a:prstGeom>
          <a:noFill/>
        </p:spPr>
        <p:txBody>
          <a:bodyPr wrap="none" rtlCol="0">
            <a:spAutoFit/>
          </a:bodyPr>
          <a:lstStyle/>
          <a:p>
            <a:r>
              <a:rPr lang="zh-CN" altLang="en-US" dirty="0" smtClean="0"/>
              <a:t>现象</a:t>
            </a:r>
            <a:endParaRPr lang="zh-CN" altLang="en-US" dirty="0"/>
          </a:p>
        </p:txBody>
      </p:sp>
      <p:cxnSp>
        <p:nvCxnSpPr>
          <p:cNvPr id="40" name="直接箭头连接符 39"/>
          <p:cNvCxnSpPr/>
          <p:nvPr/>
        </p:nvCxnSpPr>
        <p:spPr>
          <a:xfrm flipH="1" flipV="1">
            <a:off x="7164288" y="4499828"/>
            <a:ext cx="864096" cy="92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8028384" y="4283804"/>
            <a:ext cx="646331" cy="369332"/>
          </a:xfrm>
          <a:prstGeom prst="rect">
            <a:avLst/>
          </a:prstGeom>
          <a:noFill/>
        </p:spPr>
        <p:txBody>
          <a:bodyPr wrap="none" rtlCol="0">
            <a:spAutoFit/>
          </a:bodyPr>
          <a:lstStyle/>
          <a:p>
            <a:r>
              <a:rPr lang="zh-CN" altLang="en-US" dirty="0" smtClean="0"/>
              <a:t>规律</a:t>
            </a:r>
            <a:endParaRPr lang="zh-CN" altLang="en-US" dirty="0"/>
          </a:p>
        </p:txBody>
      </p:sp>
      <p:cxnSp>
        <p:nvCxnSpPr>
          <p:cNvPr id="44" name="直接箭头连接符 43"/>
          <p:cNvCxnSpPr/>
          <p:nvPr/>
        </p:nvCxnSpPr>
        <p:spPr>
          <a:xfrm flipH="1" flipV="1">
            <a:off x="6300192" y="4931876"/>
            <a:ext cx="59223" cy="129614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012160" y="6228020"/>
            <a:ext cx="646331" cy="369332"/>
          </a:xfrm>
          <a:prstGeom prst="rect">
            <a:avLst/>
          </a:prstGeom>
          <a:noFill/>
        </p:spPr>
        <p:txBody>
          <a:bodyPr wrap="none" rtlCol="0">
            <a:spAutoFit/>
          </a:bodyPr>
          <a:lstStyle/>
          <a:p>
            <a:r>
              <a:rPr lang="zh-CN" altLang="en-US" dirty="0" smtClean="0"/>
              <a:t>概念</a:t>
            </a:r>
            <a:endParaRPr lang="zh-CN" altLang="en-US" dirty="0"/>
          </a:p>
        </p:txBody>
      </p:sp>
      <p:cxnSp>
        <p:nvCxnSpPr>
          <p:cNvPr id="48" name="直接箭头连接符 47"/>
          <p:cNvCxnSpPr/>
          <p:nvPr/>
        </p:nvCxnSpPr>
        <p:spPr>
          <a:xfrm flipV="1">
            <a:off x="3419872" y="4211796"/>
            <a:ext cx="1440160" cy="929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flipH="1">
            <a:off x="3419872" y="5075892"/>
            <a:ext cx="1368152"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475656" y="2627620"/>
            <a:ext cx="1569660" cy="369332"/>
          </a:xfrm>
          <a:prstGeom prst="rect">
            <a:avLst/>
          </a:prstGeom>
          <a:noFill/>
        </p:spPr>
        <p:txBody>
          <a:bodyPr wrap="none" rtlCol="0">
            <a:spAutoFit/>
          </a:bodyPr>
          <a:lstStyle/>
          <a:p>
            <a:r>
              <a:rPr lang="zh-CN" altLang="en-US" b="1" dirty="0" smtClean="0"/>
              <a:t>人的认识体系</a:t>
            </a:r>
            <a:endParaRPr lang="zh-CN" altLang="en-US" b="1" dirty="0"/>
          </a:p>
        </p:txBody>
      </p:sp>
      <p:sp>
        <p:nvSpPr>
          <p:cNvPr id="55" name="TextBox 54"/>
          <p:cNvSpPr txBox="1"/>
          <p:nvPr/>
        </p:nvSpPr>
        <p:spPr>
          <a:xfrm>
            <a:off x="5148064" y="2123564"/>
            <a:ext cx="1811714" cy="369332"/>
          </a:xfrm>
          <a:prstGeom prst="rect">
            <a:avLst/>
          </a:prstGeom>
          <a:noFill/>
        </p:spPr>
        <p:txBody>
          <a:bodyPr wrap="none" rtlCol="0">
            <a:spAutoFit/>
          </a:bodyPr>
          <a:lstStyle/>
          <a:p>
            <a:r>
              <a:rPr lang="zh-CN" altLang="en-US" b="1" dirty="0" smtClean="0"/>
              <a:t>宇宙的结构体系</a:t>
            </a:r>
            <a:endParaRPr lang="zh-CN" altLang="en-US" b="1" dirty="0"/>
          </a:p>
        </p:txBody>
      </p:sp>
      <p:sp>
        <p:nvSpPr>
          <p:cNvPr id="28" name="标题 1"/>
          <p:cNvSpPr txBox="1"/>
          <p:nvPr/>
        </p:nvSpPr>
        <p:spPr>
          <a:xfrm>
            <a:off x="1547664" y="44624"/>
            <a:ext cx="5688632" cy="936104"/>
          </a:xfrm>
          <a:prstGeom prst="rect">
            <a:avLst/>
          </a:prstGeom>
        </p:spPr>
        <p:txBody>
          <a:bodyPr vert="horz" lIns="91440" tIns="45720" rIns="91440" bIns="45720" rtlCol="0" anchor="ctr">
            <a:normAutofit fontScale="92500"/>
          </a:bodyPr>
          <a:lstStyle/>
          <a:p>
            <a:pPr marL="857250" lvl="0" indent="-857250" algn="ctr">
              <a:lnSpc>
                <a:spcPct val="120000"/>
              </a:lnSpc>
              <a:spcBef>
                <a:spcPct val="0"/>
              </a:spcBef>
              <a:buFont typeface="+mj-ea"/>
              <a:buAutoNum type="ea1JpnChsDbPeriod" startAt="6"/>
              <a:defRPr/>
            </a:pPr>
            <a:r>
              <a:rPr lang="zh-CN" altLang="en-US" sz="4000" b="1" dirty="0" smtClean="0"/>
              <a:t>天人合一的哲学认识</a:t>
            </a:r>
            <a:endParaRPr kumimoji="0" lang="en-US" altLang="zh-CN" sz="4000" b="1" i="0" u="none" strike="noStrike" kern="1200" cap="none" spc="0" normalizeH="0" baseline="0" noProof="0" dirty="0" smtClean="0">
              <a:ln>
                <a:noFill/>
              </a:ln>
              <a:solidFill>
                <a:schemeClr val="tx1"/>
              </a:solidFill>
              <a:effectLst/>
              <a:uLnTx/>
              <a:uFillTx/>
              <a:latin typeface="+mn-ea"/>
              <a:ea typeface="+mj-ea"/>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3140224" y="4211796"/>
            <a:ext cx="432048" cy="4320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852192" y="3923764"/>
            <a:ext cx="1008112" cy="1008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492152" y="3563724"/>
            <a:ext cx="1791816" cy="17918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245641" y="4137366"/>
            <a:ext cx="694511" cy="65978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823682" y="3689700"/>
            <a:ext cx="1620526" cy="1539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283968" y="3140968"/>
            <a:ext cx="2736304" cy="26642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a:stCxn id="21" idx="1"/>
          </p:cNvCxnSpPr>
          <p:nvPr/>
        </p:nvCxnSpPr>
        <p:spPr>
          <a:xfrm>
            <a:off x="3356248" y="3100318"/>
            <a:ext cx="0" cy="46340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356248" y="2915652"/>
            <a:ext cx="646331" cy="369332"/>
          </a:xfrm>
          <a:prstGeom prst="rect">
            <a:avLst/>
          </a:prstGeom>
          <a:noFill/>
        </p:spPr>
        <p:txBody>
          <a:bodyPr wrap="none" rtlCol="0">
            <a:spAutoFit/>
          </a:bodyPr>
          <a:lstStyle/>
          <a:p>
            <a:r>
              <a:rPr lang="zh-CN" altLang="en-US" dirty="0" smtClean="0"/>
              <a:t>感性</a:t>
            </a:r>
            <a:endParaRPr lang="zh-CN" altLang="en-US" dirty="0"/>
          </a:p>
        </p:txBody>
      </p:sp>
      <p:cxnSp>
        <p:nvCxnSpPr>
          <p:cNvPr id="22" name="直接箭头连接符 21"/>
          <p:cNvCxnSpPr>
            <a:stCxn id="25" idx="3"/>
          </p:cNvCxnSpPr>
          <p:nvPr/>
        </p:nvCxnSpPr>
        <p:spPr>
          <a:xfrm flipV="1">
            <a:off x="2274387" y="4387170"/>
            <a:ext cx="577805" cy="92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628056" y="4211796"/>
            <a:ext cx="646331" cy="369332"/>
          </a:xfrm>
          <a:prstGeom prst="rect">
            <a:avLst/>
          </a:prstGeom>
          <a:noFill/>
        </p:spPr>
        <p:txBody>
          <a:bodyPr wrap="none" rtlCol="0">
            <a:spAutoFit/>
          </a:bodyPr>
          <a:lstStyle/>
          <a:p>
            <a:r>
              <a:rPr lang="zh-CN" altLang="en-US" dirty="0" smtClean="0"/>
              <a:t>知性</a:t>
            </a:r>
            <a:endParaRPr lang="zh-CN" altLang="en-US" dirty="0"/>
          </a:p>
        </p:txBody>
      </p:sp>
      <p:cxnSp>
        <p:nvCxnSpPr>
          <p:cNvPr id="27" name="直接箭头连接符 26"/>
          <p:cNvCxnSpPr>
            <a:endCxn id="7" idx="4"/>
          </p:cNvCxnSpPr>
          <p:nvPr/>
        </p:nvCxnSpPr>
        <p:spPr>
          <a:xfrm flipV="1">
            <a:off x="3356248" y="4643844"/>
            <a:ext cx="0" cy="10081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140224" y="5723964"/>
            <a:ext cx="646331" cy="369332"/>
          </a:xfrm>
          <a:prstGeom prst="rect">
            <a:avLst/>
          </a:prstGeom>
          <a:noFill/>
        </p:spPr>
        <p:txBody>
          <a:bodyPr wrap="none" rtlCol="0">
            <a:spAutoFit/>
          </a:bodyPr>
          <a:lstStyle/>
          <a:p>
            <a:r>
              <a:rPr lang="zh-CN" altLang="en-US" dirty="0" smtClean="0"/>
              <a:t>理性</a:t>
            </a:r>
            <a:endParaRPr lang="zh-CN" altLang="en-US" dirty="0"/>
          </a:p>
        </p:txBody>
      </p:sp>
      <p:cxnSp>
        <p:nvCxnSpPr>
          <p:cNvPr id="38" name="直接箭头连接符 37"/>
          <p:cNvCxnSpPr/>
          <p:nvPr/>
        </p:nvCxnSpPr>
        <p:spPr>
          <a:xfrm>
            <a:off x="5508104" y="2708920"/>
            <a:ext cx="0" cy="46340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860032" y="2420888"/>
            <a:ext cx="646331" cy="369332"/>
          </a:xfrm>
          <a:prstGeom prst="rect">
            <a:avLst/>
          </a:prstGeom>
          <a:noFill/>
        </p:spPr>
        <p:txBody>
          <a:bodyPr wrap="none" rtlCol="0">
            <a:spAutoFit/>
          </a:bodyPr>
          <a:lstStyle/>
          <a:p>
            <a:r>
              <a:rPr lang="zh-CN" altLang="en-US" dirty="0" smtClean="0"/>
              <a:t>现象</a:t>
            </a:r>
            <a:endParaRPr lang="zh-CN" altLang="en-US" dirty="0"/>
          </a:p>
        </p:txBody>
      </p:sp>
      <p:cxnSp>
        <p:nvCxnSpPr>
          <p:cNvPr id="40" name="直接箭头连接符 39"/>
          <p:cNvCxnSpPr/>
          <p:nvPr/>
        </p:nvCxnSpPr>
        <p:spPr>
          <a:xfrm flipH="1" flipV="1">
            <a:off x="6444208" y="4365104"/>
            <a:ext cx="864096" cy="92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308304" y="4149080"/>
            <a:ext cx="646331" cy="369332"/>
          </a:xfrm>
          <a:prstGeom prst="rect">
            <a:avLst/>
          </a:prstGeom>
          <a:noFill/>
        </p:spPr>
        <p:txBody>
          <a:bodyPr wrap="none" rtlCol="0">
            <a:spAutoFit/>
          </a:bodyPr>
          <a:lstStyle/>
          <a:p>
            <a:r>
              <a:rPr lang="zh-CN" altLang="en-US" dirty="0" smtClean="0"/>
              <a:t>规律</a:t>
            </a:r>
            <a:endParaRPr lang="zh-CN" altLang="en-US" dirty="0"/>
          </a:p>
        </p:txBody>
      </p:sp>
      <p:cxnSp>
        <p:nvCxnSpPr>
          <p:cNvPr id="44" name="直接箭头连接符 43"/>
          <p:cNvCxnSpPr/>
          <p:nvPr/>
        </p:nvCxnSpPr>
        <p:spPr>
          <a:xfrm flipH="1" flipV="1">
            <a:off x="5580112" y="4797152"/>
            <a:ext cx="59223" cy="129614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292080" y="6093296"/>
            <a:ext cx="646331" cy="369332"/>
          </a:xfrm>
          <a:prstGeom prst="rect">
            <a:avLst/>
          </a:prstGeom>
          <a:noFill/>
        </p:spPr>
        <p:txBody>
          <a:bodyPr wrap="none" rtlCol="0">
            <a:spAutoFit/>
          </a:bodyPr>
          <a:lstStyle/>
          <a:p>
            <a:r>
              <a:rPr lang="zh-CN" altLang="en-US" dirty="0" smtClean="0"/>
              <a:t>概念</a:t>
            </a:r>
            <a:endParaRPr lang="zh-CN" altLang="en-US" dirty="0"/>
          </a:p>
        </p:txBody>
      </p:sp>
      <p:sp>
        <p:nvSpPr>
          <p:cNvPr id="54" name="TextBox 53"/>
          <p:cNvSpPr txBox="1"/>
          <p:nvPr/>
        </p:nvSpPr>
        <p:spPr>
          <a:xfrm>
            <a:off x="2483768" y="2492896"/>
            <a:ext cx="1569660" cy="369332"/>
          </a:xfrm>
          <a:prstGeom prst="rect">
            <a:avLst/>
          </a:prstGeom>
          <a:noFill/>
        </p:spPr>
        <p:txBody>
          <a:bodyPr wrap="none" rtlCol="0">
            <a:spAutoFit/>
          </a:bodyPr>
          <a:lstStyle/>
          <a:p>
            <a:r>
              <a:rPr lang="zh-CN" altLang="en-US" b="1" dirty="0" smtClean="0"/>
              <a:t>人的认识体系</a:t>
            </a:r>
            <a:endParaRPr lang="zh-CN" altLang="en-US" b="1" dirty="0"/>
          </a:p>
        </p:txBody>
      </p:sp>
      <p:sp>
        <p:nvSpPr>
          <p:cNvPr id="55" name="TextBox 54"/>
          <p:cNvSpPr txBox="1"/>
          <p:nvPr/>
        </p:nvSpPr>
        <p:spPr>
          <a:xfrm>
            <a:off x="4427984" y="1988840"/>
            <a:ext cx="1811714" cy="369332"/>
          </a:xfrm>
          <a:prstGeom prst="rect">
            <a:avLst/>
          </a:prstGeom>
          <a:noFill/>
        </p:spPr>
        <p:txBody>
          <a:bodyPr wrap="none" rtlCol="0">
            <a:spAutoFit/>
          </a:bodyPr>
          <a:lstStyle/>
          <a:p>
            <a:r>
              <a:rPr lang="zh-CN" altLang="en-US" b="1" dirty="0" smtClean="0"/>
              <a:t>宇宙的结构体系</a:t>
            </a:r>
            <a:endParaRPr lang="zh-CN" altLang="en-US" b="1" dirty="0"/>
          </a:p>
        </p:txBody>
      </p:sp>
      <p:sp>
        <p:nvSpPr>
          <p:cNvPr id="24" name="矩形 23"/>
          <p:cNvSpPr/>
          <p:nvPr/>
        </p:nvSpPr>
        <p:spPr>
          <a:xfrm>
            <a:off x="1763688" y="548680"/>
            <a:ext cx="5688632" cy="757130"/>
          </a:xfrm>
          <a:prstGeom prst="rect">
            <a:avLst/>
          </a:prstGeom>
        </p:spPr>
        <p:txBody>
          <a:bodyPr wrap="square">
            <a:spAutoFit/>
          </a:bodyPr>
          <a:lstStyle/>
          <a:p>
            <a:pPr marL="857250" lvl="0" indent="-857250" algn="ctr">
              <a:lnSpc>
                <a:spcPct val="120000"/>
              </a:lnSpc>
              <a:spcBef>
                <a:spcPct val="0"/>
              </a:spcBef>
              <a:buFont typeface="+mj-ea"/>
              <a:buAutoNum type="ea1JpnChsDbPeriod" startAt="6"/>
              <a:defRPr/>
            </a:pPr>
            <a:r>
              <a:rPr lang="zh-CN" altLang="en-US" sz="3600" b="1" dirty="0" smtClean="0"/>
              <a:t>天人合一的哲学认识</a:t>
            </a:r>
            <a:endParaRPr lang="en-US" altLang="zh-CN" sz="3600" b="1" dirty="0" smtClean="0">
              <a:latin typeface="+mn-ea"/>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3707904" y="3923764"/>
            <a:ext cx="432048" cy="4320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419872" y="3635732"/>
            <a:ext cx="1008112" cy="1008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059832" y="3275692"/>
            <a:ext cx="1791816" cy="17918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a:stCxn id="21" idx="1"/>
          </p:cNvCxnSpPr>
          <p:nvPr/>
        </p:nvCxnSpPr>
        <p:spPr>
          <a:xfrm>
            <a:off x="3923928" y="2812286"/>
            <a:ext cx="0" cy="46340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923928" y="2627620"/>
            <a:ext cx="646331" cy="369332"/>
          </a:xfrm>
          <a:prstGeom prst="rect">
            <a:avLst/>
          </a:prstGeom>
          <a:noFill/>
        </p:spPr>
        <p:txBody>
          <a:bodyPr wrap="none" rtlCol="0">
            <a:spAutoFit/>
          </a:bodyPr>
          <a:lstStyle/>
          <a:p>
            <a:r>
              <a:rPr lang="zh-CN" altLang="en-US" dirty="0" smtClean="0"/>
              <a:t>感性</a:t>
            </a:r>
            <a:endParaRPr lang="zh-CN" altLang="en-US" dirty="0"/>
          </a:p>
        </p:txBody>
      </p:sp>
      <p:cxnSp>
        <p:nvCxnSpPr>
          <p:cNvPr id="22" name="直接箭头连接符 21"/>
          <p:cNvCxnSpPr>
            <a:stCxn id="25" idx="3"/>
          </p:cNvCxnSpPr>
          <p:nvPr/>
        </p:nvCxnSpPr>
        <p:spPr>
          <a:xfrm flipV="1">
            <a:off x="2842067" y="4099138"/>
            <a:ext cx="577805" cy="92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195736" y="3923764"/>
            <a:ext cx="646331" cy="369332"/>
          </a:xfrm>
          <a:prstGeom prst="rect">
            <a:avLst/>
          </a:prstGeom>
          <a:noFill/>
        </p:spPr>
        <p:txBody>
          <a:bodyPr wrap="none" rtlCol="0">
            <a:spAutoFit/>
          </a:bodyPr>
          <a:lstStyle/>
          <a:p>
            <a:r>
              <a:rPr lang="zh-CN" altLang="en-US" dirty="0" smtClean="0"/>
              <a:t>知性</a:t>
            </a:r>
            <a:endParaRPr lang="zh-CN" altLang="en-US" dirty="0"/>
          </a:p>
        </p:txBody>
      </p:sp>
      <p:cxnSp>
        <p:nvCxnSpPr>
          <p:cNvPr id="27" name="直接箭头连接符 26"/>
          <p:cNvCxnSpPr>
            <a:endCxn id="7" idx="4"/>
          </p:cNvCxnSpPr>
          <p:nvPr/>
        </p:nvCxnSpPr>
        <p:spPr>
          <a:xfrm flipV="1">
            <a:off x="3923928" y="4355812"/>
            <a:ext cx="0" cy="10081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707904" y="5435932"/>
            <a:ext cx="646331" cy="369332"/>
          </a:xfrm>
          <a:prstGeom prst="rect">
            <a:avLst/>
          </a:prstGeom>
          <a:noFill/>
        </p:spPr>
        <p:txBody>
          <a:bodyPr wrap="none" rtlCol="0">
            <a:spAutoFit/>
          </a:bodyPr>
          <a:lstStyle/>
          <a:p>
            <a:r>
              <a:rPr lang="zh-CN" altLang="en-US" dirty="0" smtClean="0"/>
              <a:t>理性</a:t>
            </a:r>
            <a:endParaRPr lang="zh-CN" altLang="en-US" dirty="0"/>
          </a:p>
        </p:txBody>
      </p:sp>
      <p:cxnSp>
        <p:nvCxnSpPr>
          <p:cNvPr id="38" name="直接箭头连接符 37"/>
          <p:cNvCxnSpPr/>
          <p:nvPr/>
        </p:nvCxnSpPr>
        <p:spPr>
          <a:xfrm>
            <a:off x="5004048" y="2780928"/>
            <a:ext cx="0" cy="46340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076056" y="2492896"/>
            <a:ext cx="646331" cy="369332"/>
          </a:xfrm>
          <a:prstGeom prst="rect">
            <a:avLst/>
          </a:prstGeom>
          <a:noFill/>
        </p:spPr>
        <p:txBody>
          <a:bodyPr wrap="square" rtlCol="0">
            <a:spAutoFit/>
          </a:bodyPr>
          <a:lstStyle/>
          <a:p>
            <a:r>
              <a:rPr lang="zh-CN" altLang="en-US" dirty="0" smtClean="0"/>
              <a:t>现象</a:t>
            </a:r>
            <a:endParaRPr lang="zh-CN" altLang="en-US" dirty="0"/>
          </a:p>
        </p:txBody>
      </p:sp>
      <p:cxnSp>
        <p:nvCxnSpPr>
          <p:cNvPr id="40" name="直接箭头连接符 39"/>
          <p:cNvCxnSpPr/>
          <p:nvPr/>
        </p:nvCxnSpPr>
        <p:spPr>
          <a:xfrm flipH="1" flipV="1">
            <a:off x="5436096" y="4149080"/>
            <a:ext cx="864096" cy="92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300192" y="3933056"/>
            <a:ext cx="646331" cy="369332"/>
          </a:xfrm>
          <a:prstGeom prst="rect">
            <a:avLst/>
          </a:prstGeom>
          <a:noFill/>
        </p:spPr>
        <p:txBody>
          <a:bodyPr wrap="square" rtlCol="0">
            <a:spAutoFit/>
          </a:bodyPr>
          <a:lstStyle/>
          <a:p>
            <a:r>
              <a:rPr lang="zh-CN" altLang="en-US" dirty="0" smtClean="0"/>
              <a:t>规律</a:t>
            </a:r>
            <a:endParaRPr lang="zh-CN" altLang="en-US" dirty="0"/>
          </a:p>
        </p:txBody>
      </p:sp>
      <p:cxnSp>
        <p:nvCxnSpPr>
          <p:cNvPr id="44" name="直接箭头连接符 43"/>
          <p:cNvCxnSpPr/>
          <p:nvPr/>
        </p:nvCxnSpPr>
        <p:spPr>
          <a:xfrm flipV="1">
            <a:off x="5004048" y="4365104"/>
            <a:ext cx="1742" cy="10081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717757" y="5445224"/>
            <a:ext cx="646331" cy="369332"/>
          </a:xfrm>
          <a:prstGeom prst="rect">
            <a:avLst/>
          </a:prstGeom>
          <a:noFill/>
        </p:spPr>
        <p:txBody>
          <a:bodyPr wrap="none" rtlCol="0">
            <a:spAutoFit/>
          </a:bodyPr>
          <a:lstStyle/>
          <a:p>
            <a:r>
              <a:rPr lang="zh-CN" altLang="en-US" dirty="0" smtClean="0"/>
              <a:t>概念</a:t>
            </a:r>
            <a:endParaRPr lang="zh-CN" altLang="en-US" dirty="0"/>
          </a:p>
        </p:txBody>
      </p:sp>
      <p:sp>
        <p:nvSpPr>
          <p:cNvPr id="54" name="TextBox 53"/>
          <p:cNvSpPr txBox="1"/>
          <p:nvPr/>
        </p:nvSpPr>
        <p:spPr>
          <a:xfrm>
            <a:off x="2699792" y="2132856"/>
            <a:ext cx="1569660" cy="369332"/>
          </a:xfrm>
          <a:prstGeom prst="rect">
            <a:avLst/>
          </a:prstGeom>
          <a:noFill/>
        </p:spPr>
        <p:txBody>
          <a:bodyPr wrap="none" rtlCol="0">
            <a:spAutoFit/>
          </a:bodyPr>
          <a:lstStyle/>
          <a:p>
            <a:r>
              <a:rPr lang="zh-CN" altLang="en-US" b="1" dirty="0" smtClean="0"/>
              <a:t>人的认识体系</a:t>
            </a:r>
            <a:endParaRPr lang="zh-CN" altLang="en-US" b="1" dirty="0"/>
          </a:p>
        </p:txBody>
      </p:sp>
      <p:sp>
        <p:nvSpPr>
          <p:cNvPr id="55" name="TextBox 54"/>
          <p:cNvSpPr txBox="1"/>
          <p:nvPr/>
        </p:nvSpPr>
        <p:spPr>
          <a:xfrm>
            <a:off x="4499992" y="2132856"/>
            <a:ext cx="1811714" cy="369332"/>
          </a:xfrm>
          <a:prstGeom prst="rect">
            <a:avLst/>
          </a:prstGeom>
          <a:noFill/>
        </p:spPr>
        <p:txBody>
          <a:bodyPr wrap="square" rtlCol="0">
            <a:spAutoFit/>
          </a:bodyPr>
          <a:lstStyle/>
          <a:p>
            <a:r>
              <a:rPr lang="zh-CN" altLang="en-US" b="1" dirty="0" smtClean="0"/>
              <a:t>宇宙的结构体系</a:t>
            </a:r>
            <a:endParaRPr lang="zh-CN" altLang="en-US" b="1" dirty="0"/>
          </a:p>
        </p:txBody>
      </p:sp>
      <p:sp>
        <p:nvSpPr>
          <p:cNvPr id="23" name="椭圆 22"/>
          <p:cNvSpPr/>
          <p:nvPr/>
        </p:nvSpPr>
        <p:spPr>
          <a:xfrm>
            <a:off x="4716016" y="3933056"/>
            <a:ext cx="432048" cy="4320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4427984" y="3645024"/>
            <a:ext cx="1008112" cy="1008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4067944" y="3284984"/>
            <a:ext cx="1791816" cy="17918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907704" y="620688"/>
            <a:ext cx="5760640" cy="757130"/>
          </a:xfrm>
          <a:prstGeom prst="rect">
            <a:avLst/>
          </a:prstGeom>
        </p:spPr>
        <p:txBody>
          <a:bodyPr wrap="square">
            <a:spAutoFit/>
          </a:bodyPr>
          <a:lstStyle/>
          <a:p>
            <a:pPr marL="857250" lvl="0" indent="-857250" algn="ctr">
              <a:lnSpc>
                <a:spcPct val="120000"/>
              </a:lnSpc>
              <a:spcBef>
                <a:spcPct val="0"/>
              </a:spcBef>
              <a:buFont typeface="+mj-ea"/>
              <a:buAutoNum type="ea1JpnChsDbPeriod" startAt="6"/>
              <a:defRPr/>
            </a:pPr>
            <a:r>
              <a:rPr lang="zh-CN" altLang="en-US" sz="3600" b="1" dirty="0" smtClean="0"/>
              <a:t>天人合一的哲学认识</a:t>
            </a:r>
            <a:endParaRPr lang="en-US" altLang="zh-CN" sz="3600" b="1" dirty="0" smtClean="0">
              <a:latin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2483768" y="0"/>
            <a:ext cx="4536504" cy="936104"/>
          </a:xfrm>
          <a:prstGeom prst="rect">
            <a:avLst/>
          </a:prstGeom>
        </p:spPr>
        <p:txBody>
          <a:bodyPr vert="horz" lIns="91440" tIns="45720" rIns="91440" bIns="45720" rtlCol="0" anchor="ctr">
            <a:normAutofit fontScale="85000" lnSpcReduction="10000"/>
          </a:bodyPr>
          <a:lstStyle/>
          <a:p>
            <a:pPr marL="571500" indent="-571500">
              <a:lnSpc>
                <a:spcPct val="170000"/>
              </a:lnSpc>
              <a:buFont typeface="+mj-lt"/>
              <a:buAutoNum type="romanUcPeriod"/>
            </a:pPr>
            <a:r>
              <a:rPr lang="zh-CN" altLang="en-US" sz="4000" b="1" dirty="0" smtClean="0">
                <a:solidFill>
                  <a:srgbClr val="00B050"/>
                </a:solidFill>
                <a:latin typeface="+mn-ea"/>
              </a:rPr>
              <a:t>个人简要介绍</a:t>
            </a:r>
            <a:endParaRPr lang="en-US" altLang="zh-CN" sz="4000" b="1" dirty="0" smtClean="0">
              <a:solidFill>
                <a:srgbClr val="00B050"/>
              </a:solidFill>
              <a:latin typeface="+mn-ea"/>
            </a:endParaRPr>
          </a:p>
        </p:txBody>
      </p:sp>
      <p:sp>
        <p:nvSpPr>
          <p:cNvPr id="5" name="副标题 2"/>
          <p:cNvSpPr txBox="1"/>
          <p:nvPr/>
        </p:nvSpPr>
        <p:spPr>
          <a:xfrm>
            <a:off x="971600" y="908720"/>
            <a:ext cx="7128792" cy="4032448"/>
          </a:xfrm>
          <a:prstGeom prst="rect">
            <a:avLst/>
          </a:prstGeom>
        </p:spPr>
        <p:txBody>
          <a:bodyPr vert="horz" lIns="91440" tIns="45720" rIns="91440" bIns="45720" rtlCol="0">
            <a:noAutofit/>
          </a:bodyPr>
          <a:lstStyle/>
          <a:p>
            <a:pPr marL="457200" indent="-457200">
              <a:lnSpc>
                <a:spcPct val="150000"/>
              </a:lnSpc>
              <a:buFont typeface="+mj-lt"/>
              <a:buAutoNum type="arabicPeriod"/>
            </a:pPr>
            <a:r>
              <a:rPr lang="zh-CN" altLang="zh-CN" sz="2000" b="1" dirty="0" smtClean="0">
                <a:latin typeface="+mn-ea"/>
              </a:rPr>
              <a:t>农村</a:t>
            </a:r>
            <a:r>
              <a:rPr lang="zh-CN" altLang="en-US" sz="2000" b="1" dirty="0" smtClean="0">
                <a:latin typeface="+mn-ea"/>
              </a:rPr>
              <a:t>穷</a:t>
            </a:r>
            <a:r>
              <a:rPr lang="zh-CN" altLang="zh-CN" sz="2000" b="1" dirty="0" smtClean="0">
                <a:latin typeface="+mn-ea"/>
              </a:rPr>
              <a:t>孩子聪明</a:t>
            </a:r>
            <a:r>
              <a:rPr lang="zh-CN" altLang="en-US" sz="2000" b="1" dirty="0" smtClean="0">
                <a:latin typeface="+mn-ea"/>
              </a:rPr>
              <a:t>好动</a:t>
            </a:r>
            <a:r>
              <a:rPr lang="en-US" altLang="zh-CN" sz="2000" b="1" dirty="0" smtClean="0">
                <a:latin typeface="+mn-ea"/>
              </a:rPr>
              <a:t>——</a:t>
            </a:r>
            <a:r>
              <a:rPr lang="zh-CN" altLang="en-US" sz="2000" dirty="0" smtClean="0">
                <a:solidFill>
                  <a:srgbClr val="FF0000"/>
                </a:solidFill>
                <a:latin typeface="+mn-ea"/>
              </a:rPr>
              <a:t>贫穷也可以很快乐</a:t>
            </a:r>
            <a:r>
              <a:rPr lang="zh-CN" altLang="en-US" sz="2000" b="1" dirty="0" smtClean="0">
                <a:latin typeface="+mn-ea"/>
              </a:rPr>
              <a:t>（</a:t>
            </a:r>
            <a:r>
              <a:rPr lang="en-US" altLang="zh-CN" sz="2000" b="1" dirty="0" smtClean="0">
                <a:latin typeface="+mn-ea"/>
              </a:rPr>
              <a:t>9</a:t>
            </a:r>
            <a:r>
              <a:rPr lang="zh-CN" altLang="en-US" sz="2000" b="1" dirty="0" smtClean="0">
                <a:latin typeface="+mn-ea"/>
              </a:rPr>
              <a:t>岁）</a:t>
            </a:r>
            <a:endParaRPr lang="zh-CN" altLang="zh-CN" sz="2000" b="1" dirty="0" smtClean="0">
              <a:latin typeface="+mn-ea"/>
            </a:endParaRPr>
          </a:p>
          <a:p>
            <a:pPr marL="457200" indent="-457200">
              <a:lnSpc>
                <a:spcPct val="150000"/>
              </a:lnSpc>
              <a:buFont typeface="+mj-lt"/>
              <a:buAutoNum type="arabicPeriod"/>
            </a:pPr>
            <a:r>
              <a:rPr lang="zh-CN" altLang="zh-CN" sz="2000" b="1" dirty="0" smtClean="0">
                <a:latin typeface="+mn-ea"/>
              </a:rPr>
              <a:t>农村孩子发奋读书</a:t>
            </a:r>
            <a:r>
              <a:rPr lang="en-US" altLang="zh-CN" sz="2000" b="1" dirty="0" smtClean="0">
                <a:latin typeface="+mn-ea"/>
              </a:rPr>
              <a:t>-</a:t>
            </a:r>
            <a:r>
              <a:rPr lang="zh-CN" altLang="en-US" sz="2000" dirty="0" smtClean="0">
                <a:solidFill>
                  <a:srgbClr val="FF0000"/>
                </a:solidFill>
                <a:latin typeface="+mn-ea"/>
              </a:rPr>
              <a:t>努力改变命运</a:t>
            </a:r>
            <a:r>
              <a:rPr lang="zh-CN" altLang="en-US" sz="2000" b="1" dirty="0" smtClean="0">
                <a:latin typeface="+mn-ea"/>
              </a:rPr>
              <a:t>（</a:t>
            </a:r>
            <a:r>
              <a:rPr lang="en-US" altLang="zh-CN" sz="2000" b="1" dirty="0" smtClean="0">
                <a:latin typeface="+mn-ea"/>
              </a:rPr>
              <a:t>10</a:t>
            </a:r>
            <a:r>
              <a:rPr lang="zh-CN" altLang="en-US" sz="2000" b="1" dirty="0" smtClean="0">
                <a:latin typeface="+mn-ea"/>
              </a:rPr>
              <a:t>岁）</a:t>
            </a:r>
            <a:endParaRPr lang="zh-CN" altLang="zh-CN" sz="2000" b="1" dirty="0" smtClean="0">
              <a:latin typeface="+mn-ea"/>
            </a:endParaRPr>
          </a:p>
          <a:p>
            <a:pPr marL="457200" indent="-457200">
              <a:lnSpc>
                <a:spcPct val="150000"/>
              </a:lnSpc>
              <a:buFont typeface="+mj-lt"/>
              <a:buAutoNum type="arabicPeriod"/>
            </a:pPr>
            <a:r>
              <a:rPr lang="zh-CN" altLang="zh-CN" sz="2000" b="1" dirty="0" smtClean="0">
                <a:latin typeface="+mn-ea"/>
              </a:rPr>
              <a:t>学习过度，体弱多病</a:t>
            </a:r>
            <a:r>
              <a:rPr lang="en-US" altLang="zh-CN" sz="2000" b="1" dirty="0" smtClean="0">
                <a:latin typeface="+mn-ea"/>
              </a:rPr>
              <a:t>——</a:t>
            </a:r>
            <a:r>
              <a:rPr lang="zh-CN" altLang="en-US" sz="2000" dirty="0" smtClean="0">
                <a:solidFill>
                  <a:srgbClr val="FF0000"/>
                </a:solidFill>
                <a:latin typeface="+mn-ea"/>
              </a:rPr>
              <a:t>祸兮福所</a:t>
            </a:r>
            <a:r>
              <a:rPr lang="zh-CN" altLang="zh-CN" sz="2000" dirty="0" smtClean="0">
                <a:solidFill>
                  <a:srgbClr val="FF0000"/>
                </a:solidFill>
              </a:rPr>
              <a:t>倚</a:t>
            </a:r>
            <a:r>
              <a:rPr lang="zh-CN" altLang="en-US" sz="2000" b="1" dirty="0" smtClean="0">
                <a:latin typeface="+mn-ea"/>
              </a:rPr>
              <a:t>（</a:t>
            </a:r>
            <a:r>
              <a:rPr lang="en-US" altLang="zh-CN" sz="2000" b="1" dirty="0" smtClean="0">
                <a:latin typeface="+mn-ea"/>
              </a:rPr>
              <a:t>15</a:t>
            </a:r>
            <a:r>
              <a:rPr lang="zh-CN" altLang="en-US" sz="2000" b="1" dirty="0" smtClean="0">
                <a:latin typeface="+mn-ea"/>
              </a:rPr>
              <a:t>岁）</a:t>
            </a:r>
            <a:endParaRPr lang="zh-CN" altLang="zh-CN" sz="2000" b="1" dirty="0" smtClean="0">
              <a:latin typeface="+mn-ea"/>
            </a:endParaRPr>
          </a:p>
          <a:p>
            <a:pPr marL="457200" indent="-457200">
              <a:lnSpc>
                <a:spcPct val="150000"/>
              </a:lnSpc>
              <a:buFont typeface="+mj-lt"/>
              <a:buAutoNum type="arabicPeriod"/>
            </a:pPr>
            <a:r>
              <a:rPr lang="zh-CN" altLang="zh-CN" sz="2000" b="1" dirty="0" smtClean="0">
                <a:latin typeface="+mn-ea"/>
              </a:rPr>
              <a:t>思考人生的意义</a:t>
            </a:r>
            <a:r>
              <a:rPr lang="en-US" altLang="zh-CN" sz="2000" b="1" dirty="0" smtClean="0">
                <a:latin typeface="+mn-ea"/>
              </a:rPr>
              <a:t>——</a:t>
            </a:r>
            <a:r>
              <a:rPr lang="zh-CN" altLang="en-US" sz="2000" dirty="0" smtClean="0">
                <a:solidFill>
                  <a:srgbClr val="FF0000"/>
                </a:solidFill>
                <a:latin typeface="+mn-ea"/>
              </a:rPr>
              <a:t>精神觉醒</a:t>
            </a:r>
            <a:r>
              <a:rPr lang="zh-CN" altLang="en-US" sz="2000" b="1" dirty="0" smtClean="0">
                <a:latin typeface="+mn-ea"/>
              </a:rPr>
              <a:t>（</a:t>
            </a:r>
            <a:r>
              <a:rPr lang="en-US" altLang="zh-CN" sz="2000" b="1" dirty="0" smtClean="0">
                <a:latin typeface="+mn-ea"/>
              </a:rPr>
              <a:t>18</a:t>
            </a:r>
            <a:r>
              <a:rPr lang="zh-CN" altLang="en-US" sz="2000" b="1" dirty="0" smtClean="0">
                <a:latin typeface="+mn-ea"/>
              </a:rPr>
              <a:t>岁）</a:t>
            </a:r>
            <a:endParaRPr lang="zh-CN" altLang="zh-CN" sz="2000" b="1" dirty="0" smtClean="0">
              <a:latin typeface="+mn-ea"/>
            </a:endParaRPr>
          </a:p>
          <a:p>
            <a:pPr marL="457200" indent="-457200">
              <a:lnSpc>
                <a:spcPct val="150000"/>
              </a:lnSpc>
              <a:buFont typeface="+mj-lt"/>
              <a:buAutoNum type="arabicPeriod"/>
            </a:pPr>
            <a:r>
              <a:rPr lang="zh-CN" altLang="zh-CN" sz="2000" b="1" dirty="0" smtClean="0">
                <a:latin typeface="+mn-ea"/>
              </a:rPr>
              <a:t>大学岁月与文艺青年</a:t>
            </a:r>
            <a:r>
              <a:rPr lang="en-US" altLang="zh-CN" sz="2000" b="1" dirty="0" smtClean="0">
                <a:latin typeface="+mn-ea"/>
              </a:rPr>
              <a:t>——</a:t>
            </a:r>
            <a:r>
              <a:rPr lang="zh-CN" altLang="en-US" sz="2000" dirty="0" smtClean="0">
                <a:solidFill>
                  <a:srgbClr val="FF0000"/>
                </a:solidFill>
                <a:latin typeface="+mn-ea"/>
              </a:rPr>
              <a:t>开卷有益</a:t>
            </a:r>
            <a:r>
              <a:rPr lang="zh-CN" altLang="en-US" sz="2000" b="1" dirty="0" smtClean="0">
                <a:latin typeface="+mn-ea"/>
              </a:rPr>
              <a:t>（</a:t>
            </a:r>
            <a:r>
              <a:rPr lang="en-US" altLang="zh-CN" sz="2000" b="1" dirty="0" smtClean="0">
                <a:latin typeface="+mn-ea"/>
              </a:rPr>
              <a:t>20</a:t>
            </a:r>
            <a:r>
              <a:rPr lang="zh-CN" altLang="en-US" sz="2000" b="1" dirty="0" smtClean="0">
                <a:latin typeface="+mn-ea"/>
              </a:rPr>
              <a:t>岁）</a:t>
            </a:r>
            <a:endParaRPr lang="zh-CN" altLang="zh-CN" sz="2000" b="1" dirty="0" smtClean="0">
              <a:latin typeface="+mn-ea"/>
            </a:endParaRPr>
          </a:p>
          <a:p>
            <a:pPr marL="457200" indent="-457200">
              <a:lnSpc>
                <a:spcPct val="150000"/>
              </a:lnSpc>
              <a:buFont typeface="+mj-lt"/>
              <a:buAutoNum type="arabicPeriod"/>
            </a:pPr>
            <a:r>
              <a:rPr lang="en-US" altLang="zh-CN" sz="2000" b="1" dirty="0" smtClean="0">
                <a:latin typeface="+mn-ea"/>
              </a:rPr>
              <a:t>《</a:t>
            </a:r>
            <a:r>
              <a:rPr lang="zh-CN" altLang="en-US" sz="2000" b="1" dirty="0" smtClean="0">
                <a:latin typeface="+mn-ea"/>
              </a:rPr>
              <a:t>小逻辑</a:t>
            </a:r>
            <a:r>
              <a:rPr lang="en-US" altLang="zh-CN" sz="2000" b="1" dirty="0" smtClean="0">
                <a:latin typeface="+mn-ea"/>
              </a:rPr>
              <a:t>》</a:t>
            </a:r>
            <a:r>
              <a:rPr lang="zh-CN" altLang="en-US" sz="2000" b="1" dirty="0" smtClean="0">
                <a:latin typeface="+mn-ea"/>
              </a:rPr>
              <a:t>随身携带</a:t>
            </a:r>
            <a:r>
              <a:rPr lang="en-US" altLang="zh-CN" sz="2000" b="1" dirty="0" smtClean="0">
                <a:latin typeface="+mn-ea"/>
              </a:rPr>
              <a:t>——</a:t>
            </a:r>
            <a:r>
              <a:rPr lang="zh-CN" altLang="en-US" sz="2000" dirty="0" smtClean="0">
                <a:solidFill>
                  <a:srgbClr val="FF0000"/>
                </a:solidFill>
                <a:latin typeface="+mn-ea"/>
              </a:rPr>
              <a:t>精神相伴</a:t>
            </a:r>
            <a:r>
              <a:rPr lang="zh-CN" altLang="en-US" sz="2000" b="1" dirty="0" smtClean="0">
                <a:latin typeface="+mn-ea"/>
              </a:rPr>
              <a:t>（</a:t>
            </a:r>
            <a:r>
              <a:rPr lang="en-US" altLang="zh-CN" sz="2000" b="1" dirty="0" smtClean="0">
                <a:latin typeface="+mn-ea"/>
              </a:rPr>
              <a:t>25</a:t>
            </a:r>
            <a:r>
              <a:rPr lang="zh-CN" altLang="en-US" sz="2000" b="1" dirty="0" smtClean="0">
                <a:latin typeface="+mn-ea"/>
              </a:rPr>
              <a:t>岁）</a:t>
            </a:r>
            <a:endParaRPr lang="en-US" altLang="zh-CN" sz="2000" b="1" dirty="0" smtClean="0">
              <a:latin typeface="+mn-ea"/>
            </a:endParaRPr>
          </a:p>
          <a:p>
            <a:pPr marL="457200" indent="-457200">
              <a:lnSpc>
                <a:spcPct val="150000"/>
              </a:lnSpc>
              <a:buFont typeface="+mj-lt"/>
              <a:buAutoNum type="arabicPeriod"/>
            </a:pPr>
            <a:r>
              <a:rPr lang="zh-CN" altLang="en-US" sz="2000" b="1" dirty="0" smtClean="0">
                <a:latin typeface="+mn-ea"/>
              </a:rPr>
              <a:t>难忘</a:t>
            </a:r>
            <a:r>
              <a:rPr lang="en-US" altLang="zh-CN" sz="2000" b="1" dirty="0" smtClean="0">
                <a:latin typeface="+mn-ea"/>
              </a:rPr>
              <a:t>《</a:t>
            </a:r>
            <a:r>
              <a:rPr lang="zh-CN" altLang="en-US" sz="2000" b="1" dirty="0" smtClean="0">
                <a:latin typeface="+mn-ea"/>
              </a:rPr>
              <a:t>红楼梦</a:t>
            </a:r>
            <a:r>
              <a:rPr lang="en-US" altLang="zh-CN" sz="2000" b="1" dirty="0" smtClean="0">
                <a:latin typeface="+mn-ea"/>
              </a:rPr>
              <a:t>》</a:t>
            </a:r>
            <a:r>
              <a:rPr lang="zh-CN" altLang="en-US" sz="2000" b="1" dirty="0" smtClean="0">
                <a:latin typeface="+mn-ea"/>
              </a:rPr>
              <a:t>与</a:t>
            </a:r>
            <a:r>
              <a:rPr lang="en-US" altLang="zh-CN" sz="2000" b="1" dirty="0" smtClean="0">
                <a:latin typeface="+mn-ea"/>
              </a:rPr>
              <a:t>《</a:t>
            </a:r>
            <a:r>
              <a:rPr lang="zh-CN" altLang="en-US" sz="2000" b="1" dirty="0" smtClean="0">
                <a:latin typeface="+mn-ea"/>
              </a:rPr>
              <a:t>金瓶梅</a:t>
            </a:r>
            <a:r>
              <a:rPr lang="en-US" altLang="zh-CN" sz="2000" b="1" dirty="0" smtClean="0">
                <a:latin typeface="+mn-ea"/>
              </a:rPr>
              <a:t>》——</a:t>
            </a:r>
            <a:r>
              <a:rPr lang="zh-CN" altLang="en-US" sz="2000" dirty="0" smtClean="0">
                <a:solidFill>
                  <a:srgbClr val="FF0000"/>
                </a:solidFill>
                <a:latin typeface="+mn-ea"/>
              </a:rPr>
              <a:t>情与欲</a:t>
            </a:r>
            <a:r>
              <a:rPr lang="en-US" altLang="zh-CN" sz="2000" dirty="0" smtClean="0">
                <a:solidFill>
                  <a:srgbClr val="FF0000"/>
                </a:solidFill>
                <a:latin typeface="+mn-ea"/>
              </a:rPr>
              <a:t>-</a:t>
            </a:r>
            <a:r>
              <a:rPr lang="zh-CN" altLang="en-US" sz="2000" dirty="0" smtClean="0">
                <a:solidFill>
                  <a:srgbClr val="FF0000"/>
                </a:solidFill>
                <a:latin typeface="+mn-ea"/>
              </a:rPr>
              <a:t>生与死</a:t>
            </a:r>
            <a:r>
              <a:rPr lang="zh-CN" altLang="en-US" sz="2000" b="1" dirty="0" smtClean="0">
                <a:latin typeface="+mn-ea"/>
              </a:rPr>
              <a:t>（</a:t>
            </a:r>
            <a:r>
              <a:rPr lang="en-US" altLang="zh-CN" sz="2000" b="1" dirty="0" smtClean="0">
                <a:latin typeface="+mn-ea"/>
              </a:rPr>
              <a:t>27</a:t>
            </a:r>
            <a:r>
              <a:rPr lang="zh-CN" altLang="en-US" sz="2000" b="1" dirty="0" smtClean="0">
                <a:latin typeface="+mn-ea"/>
              </a:rPr>
              <a:t>岁）</a:t>
            </a:r>
            <a:endParaRPr lang="zh-CN" altLang="zh-CN" sz="2000" b="1" dirty="0" smtClean="0">
              <a:latin typeface="+mn-ea"/>
            </a:endParaRPr>
          </a:p>
          <a:p>
            <a:pPr marL="457200" indent="-457200">
              <a:lnSpc>
                <a:spcPct val="150000"/>
              </a:lnSpc>
              <a:buFont typeface="+mj-lt"/>
              <a:buAutoNum type="arabicPeriod"/>
            </a:pPr>
            <a:r>
              <a:rPr lang="zh-CN" altLang="zh-CN" sz="2000" b="1" dirty="0" smtClean="0">
                <a:latin typeface="+mn-ea"/>
              </a:rPr>
              <a:t>重回黑格尔</a:t>
            </a:r>
            <a:r>
              <a:rPr lang="en-US" altLang="zh-CN" sz="2000" b="1" dirty="0" smtClean="0">
                <a:latin typeface="+mn-ea"/>
              </a:rPr>
              <a:t>《</a:t>
            </a:r>
            <a:r>
              <a:rPr lang="zh-CN" altLang="zh-CN" sz="2000" b="1" dirty="0" smtClean="0">
                <a:latin typeface="+mn-ea"/>
              </a:rPr>
              <a:t>小逻辑</a:t>
            </a:r>
            <a:r>
              <a:rPr lang="en-US" altLang="zh-CN" sz="2000" b="1" dirty="0" smtClean="0">
                <a:latin typeface="+mn-ea"/>
              </a:rPr>
              <a:t>》—— </a:t>
            </a:r>
            <a:r>
              <a:rPr lang="zh-CN" altLang="en-US" sz="2000" dirty="0" smtClean="0">
                <a:solidFill>
                  <a:srgbClr val="FF0000"/>
                </a:solidFill>
                <a:latin typeface="+mn-ea"/>
              </a:rPr>
              <a:t>会当凌绝顶</a:t>
            </a:r>
            <a:r>
              <a:rPr lang="zh-CN" altLang="en-US" sz="2000" b="1" dirty="0" smtClean="0">
                <a:latin typeface="+mn-ea"/>
              </a:rPr>
              <a:t>（</a:t>
            </a:r>
            <a:r>
              <a:rPr lang="en-US" altLang="zh-CN" sz="2000" b="1" dirty="0" smtClean="0">
                <a:latin typeface="+mn-ea"/>
              </a:rPr>
              <a:t>31</a:t>
            </a:r>
            <a:r>
              <a:rPr lang="zh-CN" altLang="en-US" sz="2000" b="1" dirty="0" smtClean="0">
                <a:latin typeface="+mn-ea"/>
              </a:rPr>
              <a:t>岁）</a:t>
            </a:r>
            <a:endParaRPr lang="en-US" altLang="zh-CN" sz="2000" b="1" dirty="0" smtClean="0">
              <a:latin typeface="+mn-ea"/>
            </a:endParaRPr>
          </a:p>
        </p:txBody>
      </p:sp>
      <p:sp>
        <p:nvSpPr>
          <p:cNvPr id="6" name="TextBox 5"/>
          <p:cNvSpPr txBox="1"/>
          <p:nvPr/>
        </p:nvSpPr>
        <p:spPr>
          <a:xfrm>
            <a:off x="827584" y="4653136"/>
            <a:ext cx="7776864" cy="1938992"/>
          </a:xfrm>
          <a:prstGeom prst="rect">
            <a:avLst/>
          </a:prstGeom>
          <a:noFill/>
        </p:spPr>
        <p:txBody>
          <a:bodyPr wrap="square" rtlCol="0">
            <a:spAutoFit/>
          </a:bodyPr>
          <a:lstStyle/>
          <a:p>
            <a:pPr>
              <a:lnSpc>
                <a:spcPct val="150000"/>
              </a:lnSpc>
            </a:pPr>
            <a:r>
              <a:rPr lang="en-US" altLang="zh-CN" sz="2000" dirty="0" smtClean="0">
                <a:latin typeface="+mn-ea"/>
              </a:rPr>
              <a:t>    </a:t>
            </a:r>
            <a:r>
              <a:rPr lang="zh-CN" altLang="en-US" sz="2000" dirty="0" smtClean="0">
                <a:latin typeface="+mn-ea"/>
              </a:rPr>
              <a:t>至今已四十岁，孔子说“人生四十而不惑”，</a:t>
            </a:r>
            <a:r>
              <a:rPr lang="zh-CN" altLang="zh-CN" sz="2000" dirty="0" smtClean="0">
                <a:latin typeface="+mn-ea"/>
              </a:rPr>
              <a:t>回顾四十年人生历程，总想起“天将降大任于斯人也，必先苦其心志，劳其筋骨，饿其体肤。”</a:t>
            </a:r>
            <a:r>
              <a:rPr lang="zh-CN" altLang="en-US" sz="2000" dirty="0" smtClean="0">
                <a:latin typeface="+mn-ea"/>
              </a:rPr>
              <a:t>经历二十年求学，二十年求智</a:t>
            </a:r>
            <a:r>
              <a:rPr lang="zh-CN" altLang="zh-CN" sz="2000" dirty="0" smtClean="0">
                <a:latin typeface="+mn-ea"/>
              </a:rPr>
              <a:t>，终于克服了所有的苦难，破茧成蝶，振翅待高飞，从今以后，海阔凭鱼跃，天高任鸟飞。</a:t>
            </a:r>
            <a:endParaRPr lang="zh-CN" altLang="zh-CN" sz="2000" dirty="0" smtClean="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25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250"/>
                            </p:stCondLst>
                            <p:childTnLst>
                              <p:par>
                                <p:cTn id="15" presetID="2" presetClass="entr" presetSubtype="4" fill="hold"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750"/>
                            </p:stCondLst>
                            <p:childTnLst>
                              <p:par>
                                <p:cTn id="20" presetID="2" presetClass="entr" presetSubtype="4" fill="hold" nodeType="afterEffect">
                                  <p:stCondLst>
                                    <p:cond delay="50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4" fill="hold" nodeType="after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50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4750"/>
                            </p:stCondLst>
                            <p:childTnLst>
                              <p:par>
                                <p:cTn id="40" presetID="2" presetClass="entr" presetSubtype="4" fill="hold" nodeType="after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 calcmode="lin" valueType="num">
                                      <p:cBhvr additive="base">
                                        <p:cTn id="4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50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3984422" y="3923764"/>
            <a:ext cx="432048" cy="4320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696390" y="3635732"/>
            <a:ext cx="1008112" cy="1008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336350" y="3275692"/>
            <a:ext cx="1791816" cy="17918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p:nvPr/>
        </p:nvCxnSpPr>
        <p:spPr>
          <a:xfrm>
            <a:off x="4200446" y="2821578"/>
            <a:ext cx="0" cy="46340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563888" y="2420888"/>
            <a:ext cx="646331" cy="369332"/>
          </a:xfrm>
          <a:prstGeom prst="rect">
            <a:avLst/>
          </a:prstGeom>
          <a:noFill/>
        </p:spPr>
        <p:txBody>
          <a:bodyPr wrap="none" rtlCol="0">
            <a:spAutoFit/>
          </a:bodyPr>
          <a:lstStyle/>
          <a:p>
            <a:r>
              <a:rPr lang="zh-CN" altLang="en-US" dirty="0" smtClean="0"/>
              <a:t>感性</a:t>
            </a:r>
            <a:endParaRPr lang="zh-CN" altLang="en-US" dirty="0"/>
          </a:p>
        </p:txBody>
      </p:sp>
      <p:cxnSp>
        <p:nvCxnSpPr>
          <p:cNvPr id="22" name="直接箭头连接符 21"/>
          <p:cNvCxnSpPr>
            <a:stCxn id="25" idx="3"/>
          </p:cNvCxnSpPr>
          <p:nvPr/>
        </p:nvCxnSpPr>
        <p:spPr>
          <a:xfrm flipV="1">
            <a:off x="3118585" y="4099138"/>
            <a:ext cx="577805" cy="92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472254" y="3923764"/>
            <a:ext cx="646331" cy="369332"/>
          </a:xfrm>
          <a:prstGeom prst="rect">
            <a:avLst/>
          </a:prstGeom>
          <a:noFill/>
        </p:spPr>
        <p:txBody>
          <a:bodyPr wrap="none" rtlCol="0">
            <a:spAutoFit/>
          </a:bodyPr>
          <a:lstStyle/>
          <a:p>
            <a:r>
              <a:rPr lang="zh-CN" altLang="en-US" dirty="0" smtClean="0"/>
              <a:t>知性</a:t>
            </a:r>
            <a:endParaRPr lang="zh-CN" altLang="en-US" dirty="0"/>
          </a:p>
        </p:txBody>
      </p:sp>
      <p:cxnSp>
        <p:nvCxnSpPr>
          <p:cNvPr id="27" name="直接箭头连接符 26"/>
          <p:cNvCxnSpPr>
            <a:endCxn id="7" idx="4"/>
          </p:cNvCxnSpPr>
          <p:nvPr/>
        </p:nvCxnSpPr>
        <p:spPr>
          <a:xfrm flipV="1">
            <a:off x="4200446" y="4355812"/>
            <a:ext cx="0" cy="10081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552374" y="5301208"/>
            <a:ext cx="646331" cy="369332"/>
          </a:xfrm>
          <a:prstGeom prst="rect">
            <a:avLst/>
          </a:prstGeom>
          <a:noFill/>
        </p:spPr>
        <p:txBody>
          <a:bodyPr wrap="none" rtlCol="0">
            <a:spAutoFit/>
          </a:bodyPr>
          <a:lstStyle/>
          <a:p>
            <a:r>
              <a:rPr lang="zh-CN" altLang="en-US" dirty="0" smtClean="0"/>
              <a:t>理性</a:t>
            </a:r>
            <a:endParaRPr lang="zh-CN" altLang="en-US" dirty="0"/>
          </a:p>
        </p:txBody>
      </p:sp>
      <p:sp>
        <p:nvSpPr>
          <p:cNvPr id="39" name="TextBox 38"/>
          <p:cNvSpPr txBox="1"/>
          <p:nvPr/>
        </p:nvSpPr>
        <p:spPr>
          <a:xfrm>
            <a:off x="4272454" y="2420888"/>
            <a:ext cx="646331" cy="369332"/>
          </a:xfrm>
          <a:prstGeom prst="rect">
            <a:avLst/>
          </a:prstGeom>
          <a:noFill/>
        </p:spPr>
        <p:txBody>
          <a:bodyPr wrap="square" rtlCol="0">
            <a:spAutoFit/>
          </a:bodyPr>
          <a:lstStyle/>
          <a:p>
            <a:r>
              <a:rPr lang="zh-CN" altLang="en-US" dirty="0" smtClean="0"/>
              <a:t>现象</a:t>
            </a:r>
            <a:endParaRPr lang="zh-CN" altLang="en-US" dirty="0"/>
          </a:p>
        </p:txBody>
      </p:sp>
      <p:cxnSp>
        <p:nvCxnSpPr>
          <p:cNvPr id="40" name="直接箭头连接符 39"/>
          <p:cNvCxnSpPr>
            <a:stCxn id="43" idx="1"/>
            <a:endCxn id="8" idx="6"/>
          </p:cNvCxnSpPr>
          <p:nvPr/>
        </p:nvCxnSpPr>
        <p:spPr>
          <a:xfrm flipH="1" flipV="1">
            <a:off x="4704502" y="4139788"/>
            <a:ext cx="720080" cy="4994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424582" y="4005064"/>
            <a:ext cx="646331" cy="369332"/>
          </a:xfrm>
          <a:prstGeom prst="rect">
            <a:avLst/>
          </a:prstGeom>
          <a:noFill/>
        </p:spPr>
        <p:txBody>
          <a:bodyPr wrap="square" rtlCol="0">
            <a:spAutoFit/>
          </a:bodyPr>
          <a:lstStyle/>
          <a:p>
            <a:r>
              <a:rPr lang="zh-CN" altLang="en-US" dirty="0" smtClean="0"/>
              <a:t>规律</a:t>
            </a:r>
            <a:endParaRPr lang="zh-CN" altLang="en-US" dirty="0"/>
          </a:p>
        </p:txBody>
      </p:sp>
      <p:sp>
        <p:nvSpPr>
          <p:cNvPr id="46" name="TextBox 45"/>
          <p:cNvSpPr txBox="1"/>
          <p:nvPr/>
        </p:nvSpPr>
        <p:spPr>
          <a:xfrm>
            <a:off x="4272454" y="5301208"/>
            <a:ext cx="646331" cy="369332"/>
          </a:xfrm>
          <a:prstGeom prst="rect">
            <a:avLst/>
          </a:prstGeom>
          <a:noFill/>
        </p:spPr>
        <p:txBody>
          <a:bodyPr wrap="none" rtlCol="0">
            <a:spAutoFit/>
          </a:bodyPr>
          <a:lstStyle/>
          <a:p>
            <a:r>
              <a:rPr lang="zh-CN" altLang="en-US" dirty="0" smtClean="0"/>
              <a:t>概念</a:t>
            </a:r>
            <a:endParaRPr lang="zh-CN" altLang="en-US" dirty="0"/>
          </a:p>
        </p:txBody>
      </p:sp>
      <p:sp>
        <p:nvSpPr>
          <p:cNvPr id="54" name="TextBox 53"/>
          <p:cNvSpPr txBox="1"/>
          <p:nvPr/>
        </p:nvSpPr>
        <p:spPr>
          <a:xfrm>
            <a:off x="2328238" y="1988840"/>
            <a:ext cx="1569660" cy="369332"/>
          </a:xfrm>
          <a:prstGeom prst="rect">
            <a:avLst/>
          </a:prstGeom>
          <a:noFill/>
        </p:spPr>
        <p:txBody>
          <a:bodyPr wrap="none" rtlCol="0">
            <a:spAutoFit/>
          </a:bodyPr>
          <a:lstStyle/>
          <a:p>
            <a:r>
              <a:rPr lang="zh-CN" altLang="en-US" b="1" dirty="0" smtClean="0"/>
              <a:t>人的认识体系</a:t>
            </a:r>
            <a:endParaRPr lang="zh-CN" altLang="en-US" b="1" dirty="0"/>
          </a:p>
        </p:txBody>
      </p:sp>
      <p:sp>
        <p:nvSpPr>
          <p:cNvPr id="55" name="TextBox 54"/>
          <p:cNvSpPr txBox="1"/>
          <p:nvPr/>
        </p:nvSpPr>
        <p:spPr>
          <a:xfrm>
            <a:off x="4272454" y="1988840"/>
            <a:ext cx="1811714" cy="369332"/>
          </a:xfrm>
          <a:prstGeom prst="rect">
            <a:avLst/>
          </a:prstGeom>
          <a:noFill/>
        </p:spPr>
        <p:txBody>
          <a:bodyPr wrap="square" rtlCol="0">
            <a:spAutoFit/>
          </a:bodyPr>
          <a:lstStyle/>
          <a:p>
            <a:r>
              <a:rPr lang="zh-CN" altLang="en-US" b="1" dirty="0" smtClean="0"/>
              <a:t>宇宙的结构体系</a:t>
            </a:r>
            <a:endParaRPr lang="zh-CN" altLang="en-US" b="1" dirty="0"/>
          </a:p>
        </p:txBody>
      </p:sp>
      <p:sp>
        <p:nvSpPr>
          <p:cNvPr id="18" name="矩形 17"/>
          <p:cNvSpPr/>
          <p:nvPr/>
        </p:nvSpPr>
        <p:spPr>
          <a:xfrm>
            <a:off x="1547664" y="764704"/>
            <a:ext cx="5760640" cy="757130"/>
          </a:xfrm>
          <a:prstGeom prst="rect">
            <a:avLst/>
          </a:prstGeom>
        </p:spPr>
        <p:txBody>
          <a:bodyPr wrap="square">
            <a:spAutoFit/>
          </a:bodyPr>
          <a:lstStyle/>
          <a:p>
            <a:pPr marL="857250" lvl="0" indent="-857250" algn="ctr">
              <a:lnSpc>
                <a:spcPct val="120000"/>
              </a:lnSpc>
              <a:spcBef>
                <a:spcPct val="0"/>
              </a:spcBef>
              <a:buFont typeface="+mj-ea"/>
              <a:buAutoNum type="ea1JpnChsDbPeriod" startAt="6"/>
              <a:defRPr/>
            </a:pPr>
            <a:r>
              <a:rPr lang="zh-CN" altLang="en-US" sz="3600" b="1" dirty="0" smtClean="0"/>
              <a:t>天人合一的哲学认识</a:t>
            </a:r>
            <a:endParaRPr lang="en-US" altLang="zh-CN" sz="3600" b="1" dirty="0" smtClean="0">
              <a:latin typeface="+mn-ea"/>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899592" y="1268760"/>
            <a:ext cx="7488832" cy="2246769"/>
          </a:xfrm>
          <a:prstGeom prst="rect">
            <a:avLst/>
          </a:prstGeom>
          <a:noFill/>
        </p:spPr>
        <p:txBody>
          <a:bodyPr wrap="square" rtlCol="0">
            <a:spAutoFit/>
          </a:bodyPr>
          <a:lstStyle/>
          <a:p>
            <a:r>
              <a:rPr lang="zh-CN" altLang="en-US" sz="2000" dirty="0" smtClean="0"/>
              <a:t>       全书以客观唯心主义立场，叙述了</a:t>
            </a:r>
            <a:r>
              <a:rPr lang="zh-CN" altLang="en-US" sz="2000" b="1" dirty="0" smtClean="0"/>
              <a:t>意识从自发到自觉</a:t>
            </a:r>
            <a:r>
              <a:rPr lang="zh-CN" altLang="en-US" sz="2000" dirty="0" smtClean="0"/>
              <a:t>的各个发展阶段，即</a:t>
            </a:r>
            <a:r>
              <a:rPr lang="zh-CN" altLang="en-US" sz="2000" b="1" dirty="0" smtClean="0"/>
              <a:t>“意识”、“自我意识”、“理性”、“伦理精神”、“宗教”、“绝对知识”</a:t>
            </a:r>
            <a:r>
              <a:rPr lang="zh-CN" altLang="en-US" sz="2000" dirty="0" smtClean="0"/>
              <a:t>，并把这些阶段说成是人类意识在历史中所经历的发展阶段的缩影。该书有</a:t>
            </a:r>
            <a:r>
              <a:rPr lang="zh-CN" altLang="en-US" sz="2000" b="1" dirty="0" smtClean="0"/>
              <a:t>丰富的辩证法思想，并猜测到了逻辑和历史的统一</a:t>
            </a:r>
            <a:r>
              <a:rPr lang="zh-CN" altLang="en-US" sz="2000" dirty="0" smtClean="0"/>
              <a:t>，但始终把“绝对精神”作为自己哲学的最基本的概念，让逻辑和历史统一于“绝对精神”。该书初步建立了黑格尔哲学体系的基本轮廓和基本概念。</a:t>
            </a:r>
            <a:endParaRPr lang="zh-CN" altLang="en-US" sz="2000" dirty="0"/>
          </a:p>
        </p:txBody>
      </p:sp>
      <p:sp>
        <p:nvSpPr>
          <p:cNvPr id="28" name="标题 1"/>
          <p:cNvSpPr txBox="1"/>
          <p:nvPr/>
        </p:nvSpPr>
        <p:spPr>
          <a:xfrm>
            <a:off x="1547664" y="44624"/>
            <a:ext cx="5688632" cy="936104"/>
          </a:xfrm>
          <a:prstGeom prst="rect">
            <a:avLst/>
          </a:prstGeom>
        </p:spPr>
        <p:txBody>
          <a:bodyPr vert="horz" lIns="91440" tIns="45720" rIns="91440" bIns="45720" rtlCol="0" anchor="ctr">
            <a:normAutofit fontScale="92500"/>
          </a:bodyPr>
          <a:lstStyle/>
          <a:p>
            <a:pPr marL="857250" lvl="0" indent="-857250" algn="ctr">
              <a:lnSpc>
                <a:spcPct val="120000"/>
              </a:lnSpc>
              <a:spcBef>
                <a:spcPct val="0"/>
              </a:spcBef>
              <a:buFont typeface="+mj-ea"/>
              <a:buAutoNum type="ea1JpnChsDbPeriod" startAt="7"/>
              <a:defRPr/>
            </a:pPr>
            <a:r>
              <a:rPr lang="en-US" altLang="zh-CN" sz="4000" b="1" dirty="0" smtClean="0"/>
              <a:t>《</a:t>
            </a:r>
            <a:r>
              <a:rPr lang="zh-CN" altLang="en-US" sz="4000" b="1" dirty="0" smtClean="0"/>
              <a:t>精神现象学</a:t>
            </a:r>
            <a:r>
              <a:rPr lang="en-US" altLang="zh-CN" sz="4000" b="1" dirty="0" smtClean="0"/>
              <a:t>》</a:t>
            </a:r>
            <a:r>
              <a:rPr lang="zh-CN" altLang="en-US" sz="4000" b="1" dirty="0" smtClean="0"/>
              <a:t>简介</a:t>
            </a:r>
            <a:endParaRPr kumimoji="0" lang="en-US" altLang="zh-CN" sz="4000" b="1" i="0" u="none" strike="noStrike" kern="1200" cap="none" spc="0" normalizeH="0" baseline="0" noProof="0" dirty="0" smtClean="0">
              <a:ln>
                <a:noFill/>
              </a:ln>
              <a:solidFill>
                <a:schemeClr val="tx1"/>
              </a:solidFill>
              <a:effectLst/>
              <a:uLnTx/>
              <a:uFillTx/>
              <a:latin typeface="+mn-ea"/>
              <a:ea typeface="+mj-ea"/>
              <a:cs typeface="+mj-cs"/>
            </a:endParaRPr>
          </a:p>
        </p:txBody>
      </p:sp>
      <p:sp>
        <p:nvSpPr>
          <p:cNvPr id="29" name="矩形 28"/>
          <p:cNvSpPr/>
          <p:nvPr/>
        </p:nvSpPr>
        <p:spPr>
          <a:xfrm>
            <a:off x="971600" y="3789040"/>
            <a:ext cx="7056784" cy="1631216"/>
          </a:xfrm>
          <a:prstGeom prst="rect">
            <a:avLst/>
          </a:prstGeom>
        </p:spPr>
        <p:txBody>
          <a:bodyPr wrap="square">
            <a:spAutoFit/>
          </a:bodyPr>
          <a:lstStyle/>
          <a:p>
            <a:r>
              <a:rPr lang="en-US" altLang="zh-CN" sz="2000" dirty="0" smtClean="0">
                <a:latin typeface="+mn-ea"/>
              </a:rPr>
              <a:t>   《</a:t>
            </a:r>
            <a:r>
              <a:rPr lang="zh-CN" altLang="en-US" sz="2000" dirty="0" smtClean="0">
                <a:latin typeface="+mn-ea"/>
              </a:rPr>
              <a:t>精神现象学</a:t>
            </a:r>
            <a:r>
              <a:rPr lang="en-US" altLang="zh-CN" sz="2000" dirty="0" smtClean="0">
                <a:latin typeface="+mn-ea"/>
              </a:rPr>
              <a:t>》</a:t>
            </a:r>
            <a:r>
              <a:rPr lang="zh-CN" altLang="en-US" sz="2000" dirty="0" smtClean="0">
                <a:latin typeface="+mn-ea"/>
              </a:rPr>
              <a:t>是</a:t>
            </a:r>
            <a:r>
              <a:rPr lang="en-US" altLang="zh-CN" sz="2000" dirty="0" smtClean="0">
                <a:latin typeface="+mn-ea"/>
              </a:rPr>
              <a:t>19</a:t>
            </a:r>
            <a:r>
              <a:rPr lang="zh-CN" altLang="en-US" sz="2000" dirty="0" smtClean="0">
                <a:latin typeface="+mn-ea"/>
              </a:rPr>
              <a:t>世纪德国古典哲学家黑格尔阐述自己哲学观点和方法论原则的第一部纲领性巨著。</a:t>
            </a:r>
            <a:r>
              <a:rPr lang="en-US" altLang="zh-CN" sz="2000" dirty="0" smtClean="0">
                <a:latin typeface="+mn-ea"/>
              </a:rPr>
              <a:t>《</a:t>
            </a:r>
            <a:r>
              <a:rPr lang="zh-CN" altLang="en-US" sz="2000" dirty="0" smtClean="0">
                <a:latin typeface="+mn-ea"/>
              </a:rPr>
              <a:t>精神现象学</a:t>
            </a:r>
            <a:r>
              <a:rPr lang="en-US" altLang="zh-CN" sz="2000" dirty="0" smtClean="0">
                <a:latin typeface="+mn-ea"/>
              </a:rPr>
              <a:t>》</a:t>
            </a:r>
            <a:r>
              <a:rPr lang="zh-CN" altLang="en-US" sz="2000" dirty="0" smtClean="0">
                <a:latin typeface="+mn-ea"/>
              </a:rPr>
              <a:t>总结了</a:t>
            </a:r>
            <a:r>
              <a:rPr lang="zh-CN" altLang="en-US" sz="2000" b="1" dirty="0" smtClean="0">
                <a:latin typeface="+mn-ea"/>
              </a:rPr>
              <a:t>黑格尔以前的哲学家们的哲学研究成果，宣告了未来哲学的大纲。</a:t>
            </a:r>
            <a:r>
              <a:rPr lang="zh-CN" altLang="en-US" sz="2000" dirty="0" smtClean="0">
                <a:latin typeface="+mn-ea"/>
              </a:rPr>
              <a:t>它的出版标志着黑格尔和</a:t>
            </a:r>
            <a:r>
              <a:rPr lang="en-US" altLang="zh-CN" sz="2000" dirty="0" smtClean="0">
                <a:latin typeface="+mn-ea"/>
              </a:rPr>
              <a:t>F·W·J·</a:t>
            </a:r>
            <a:r>
              <a:rPr lang="zh-CN" altLang="en-US" sz="2000" dirty="0" smtClean="0">
                <a:latin typeface="+mn-ea"/>
              </a:rPr>
              <a:t>谢林在哲学上的彻底决裂。</a:t>
            </a:r>
            <a:endParaRPr lang="zh-CN" altLang="en-US" sz="2000" dirty="0">
              <a:latin typeface="+mn-ea"/>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标题 1"/>
          <p:cNvSpPr txBox="1"/>
          <p:nvPr/>
        </p:nvSpPr>
        <p:spPr>
          <a:xfrm>
            <a:off x="1547664" y="44624"/>
            <a:ext cx="5688632" cy="936104"/>
          </a:xfrm>
          <a:prstGeom prst="rect">
            <a:avLst/>
          </a:prstGeom>
        </p:spPr>
        <p:txBody>
          <a:bodyPr vert="horz" lIns="91440" tIns="45720" rIns="91440" bIns="45720" rtlCol="0" anchor="ctr">
            <a:normAutofit/>
          </a:bodyPr>
          <a:lstStyle/>
          <a:p>
            <a:pPr marL="857250" lvl="0" indent="-857250" algn="ctr">
              <a:lnSpc>
                <a:spcPct val="120000"/>
              </a:lnSpc>
              <a:spcBef>
                <a:spcPct val="0"/>
              </a:spcBef>
              <a:buFont typeface="+mj-ea"/>
              <a:buAutoNum type="ea1JpnChsDbPeriod" startAt="6"/>
              <a:defRPr/>
            </a:pPr>
            <a:endParaRPr kumimoji="0" lang="en-US" altLang="zh-CN" sz="4000" b="1" i="0" u="none" strike="noStrike" kern="1200" cap="none" spc="0" normalizeH="0" baseline="0" noProof="0" dirty="0" smtClean="0">
              <a:ln>
                <a:noFill/>
              </a:ln>
              <a:solidFill>
                <a:schemeClr val="tx1"/>
              </a:solidFill>
              <a:effectLst/>
              <a:uLnTx/>
              <a:uFillTx/>
              <a:latin typeface="+mn-ea"/>
              <a:ea typeface="+mj-ea"/>
              <a:cs typeface="+mj-cs"/>
            </a:endParaRPr>
          </a:p>
        </p:txBody>
      </p:sp>
      <p:pic>
        <p:nvPicPr>
          <p:cNvPr id="3074" name="Picture 2"/>
          <p:cNvPicPr>
            <a:picLocks noChangeAspect="1" noChangeArrowheads="1"/>
          </p:cNvPicPr>
          <p:nvPr/>
        </p:nvPicPr>
        <p:blipFill>
          <a:blip r:embed="rId1" cstate="print"/>
          <a:srcRect/>
          <a:stretch>
            <a:fillRect/>
          </a:stretch>
        </p:blipFill>
        <p:spPr bwMode="auto">
          <a:xfrm>
            <a:off x="683569" y="2132856"/>
            <a:ext cx="7776863" cy="2736304"/>
          </a:xfrm>
          <a:prstGeom prst="rect">
            <a:avLst/>
          </a:prstGeom>
          <a:noFill/>
          <a:ln w="9525">
            <a:noFill/>
            <a:miter lim="800000"/>
            <a:headEnd/>
            <a:tailEnd/>
          </a:ln>
        </p:spPr>
      </p:pic>
      <p:sp>
        <p:nvSpPr>
          <p:cNvPr id="6" name="标题 1"/>
          <p:cNvSpPr txBox="1"/>
          <p:nvPr/>
        </p:nvSpPr>
        <p:spPr>
          <a:xfrm>
            <a:off x="1700064" y="197024"/>
            <a:ext cx="5688632" cy="936104"/>
          </a:xfrm>
          <a:prstGeom prst="rect">
            <a:avLst/>
          </a:prstGeom>
        </p:spPr>
        <p:txBody>
          <a:bodyPr vert="horz" lIns="91440" tIns="45720" rIns="91440" bIns="45720" rtlCol="0" anchor="ctr">
            <a:normAutofit fontScale="92500"/>
          </a:bodyPr>
          <a:lstStyle/>
          <a:p>
            <a:pPr marL="857250" lvl="0" indent="-857250" algn="ctr">
              <a:lnSpc>
                <a:spcPct val="120000"/>
              </a:lnSpc>
              <a:spcBef>
                <a:spcPct val="0"/>
              </a:spcBef>
              <a:buFont typeface="+mj-ea"/>
              <a:buAutoNum type="ea1JpnChsDbPeriod" startAt="7"/>
              <a:defRPr/>
            </a:pPr>
            <a:r>
              <a:rPr lang="en-US" altLang="zh-CN" sz="4000" b="1" dirty="0" smtClean="0"/>
              <a:t>《</a:t>
            </a:r>
            <a:r>
              <a:rPr lang="zh-CN" altLang="en-US" sz="4000" b="1" dirty="0" smtClean="0"/>
              <a:t>精神现象学</a:t>
            </a:r>
            <a:r>
              <a:rPr lang="en-US" altLang="zh-CN" sz="4000" b="1" dirty="0" smtClean="0"/>
              <a:t>》</a:t>
            </a:r>
            <a:r>
              <a:rPr lang="zh-CN" altLang="en-US" sz="4000" b="1" dirty="0" smtClean="0"/>
              <a:t>简介</a:t>
            </a:r>
            <a:endParaRPr kumimoji="0" lang="en-US" altLang="zh-CN" sz="4000" b="1" i="0" u="none" strike="noStrike" kern="1200" cap="none" spc="0" normalizeH="0" baseline="0" noProof="0" dirty="0" smtClean="0">
              <a:ln>
                <a:noFill/>
              </a:ln>
              <a:solidFill>
                <a:schemeClr val="tx1"/>
              </a:solidFill>
              <a:effectLst/>
              <a:uLnTx/>
              <a:uFillTx/>
              <a:latin typeface="+mn-ea"/>
              <a:ea typeface="+mj-ea"/>
              <a:cs typeface="+mj-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611560" y="908720"/>
            <a:ext cx="3005951" cy="400110"/>
          </a:xfrm>
          <a:prstGeom prst="rect">
            <a:avLst/>
          </a:prstGeom>
          <a:noFill/>
        </p:spPr>
        <p:txBody>
          <a:bodyPr wrap="none" rtlCol="0">
            <a:spAutoFit/>
          </a:bodyPr>
          <a:lstStyle/>
          <a:p>
            <a:r>
              <a:rPr lang="en-US" altLang="zh-CN" sz="2000" dirty="0" smtClean="0">
                <a:latin typeface="+mn-ea"/>
              </a:rPr>
              <a:t>《</a:t>
            </a:r>
            <a:r>
              <a:rPr lang="zh-CN" altLang="en-US" sz="2000" dirty="0" smtClean="0">
                <a:latin typeface="+mn-ea"/>
              </a:rPr>
              <a:t>精神现象学</a:t>
            </a:r>
            <a:r>
              <a:rPr lang="en-US" altLang="zh-CN" sz="2000" dirty="0" smtClean="0">
                <a:latin typeface="+mn-ea"/>
              </a:rPr>
              <a:t>》</a:t>
            </a:r>
            <a:r>
              <a:rPr lang="zh-CN" altLang="en-US" sz="2000" dirty="0" smtClean="0">
                <a:latin typeface="+mn-ea"/>
              </a:rPr>
              <a:t>的结构：</a:t>
            </a:r>
            <a:endParaRPr lang="zh-CN" altLang="en-US" sz="2000" dirty="0">
              <a:latin typeface="+mn-ea"/>
            </a:endParaRPr>
          </a:p>
        </p:txBody>
      </p:sp>
      <p:sp>
        <p:nvSpPr>
          <p:cNvPr id="28" name="标题 1"/>
          <p:cNvSpPr txBox="1"/>
          <p:nvPr/>
        </p:nvSpPr>
        <p:spPr>
          <a:xfrm>
            <a:off x="1547664" y="44624"/>
            <a:ext cx="5688632" cy="936104"/>
          </a:xfrm>
          <a:prstGeom prst="rect">
            <a:avLst/>
          </a:prstGeom>
        </p:spPr>
        <p:txBody>
          <a:bodyPr vert="horz" lIns="91440" tIns="45720" rIns="91440" bIns="45720" rtlCol="0" anchor="ctr">
            <a:normAutofit fontScale="92500"/>
          </a:bodyPr>
          <a:lstStyle/>
          <a:p>
            <a:pPr marL="857250" lvl="0" indent="-857250" algn="ctr">
              <a:lnSpc>
                <a:spcPct val="120000"/>
              </a:lnSpc>
              <a:spcBef>
                <a:spcPct val="0"/>
              </a:spcBef>
              <a:buFont typeface="+mj-ea"/>
              <a:buAutoNum type="ea1JpnChsDbPeriod" startAt="7"/>
              <a:defRPr/>
            </a:pPr>
            <a:r>
              <a:rPr lang="en-US" altLang="zh-CN" sz="4000" b="1" dirty="0" smtClean="0"/>
              <a:t>《</a:t>
            </a:r>
            <a:r>
              <a:rPr lang="zh-CN" altLang="en-US" sz="4000" b="1" dirty="0" smtClean="0"/>
              <a:t>精神现象学</a:t>
            </a:r>
            <a:r>
              <a:rPr lang="en-US" altLang="zh-CN" sz="4000" b="1" dirty="0" smtClean="0"/>
              <a:t>》</a:t>
            </a:r>
            <a:r>
              <a:rPr lang="zh-CN" altLang="en-US" sz="4000" b="1" dirty="0" smtClean="0"/>
              <a:t>简介</a:t>
            </a:r>
            <a:endParaRPr kumimoji="0" lang="en-US" altLang="zh-CN" sz="4000" b="1" i="0" u="none" strike="noStrike" kern="1200" cap="none" spc="0" normalizeH="0" baseline="0" noProof="0" dirty="0" smtClean="0">
              <a:ln>
                <a:noFill/>
              </a:ln>
              <a:solidFill>
                <a:schemeClr val="tx1"/>
              </a:solidFill>
              <a:effectLst/>
              <a:uLnTx/>
              <a:uFillTx/>
              <a:latin typeface="+mn-ea"/>
              <a:ea typeface="+mj-ea"/>
              <a:cs typeface="+mj-cs"/>
            </a:endParaRPr>
          </a:p>
        </p:txBody>
      </p:sp>
      <p:cxnSp>
        <p:nvCxnSpPr>
          <p:cNvPr id="6" name="直接箭头连接符 5"/>
          <p:cNvCxnSpPr/>
          <p:nvPr/>
        </p:nvCxnSpPr>
        <p:spPr>
          <a:xfrm>
            <a:off x="2411760" y="1772816"/>
            <a:ext cx="576064" cy="0"/>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9" name="直接箭头连接符 8"/>
          <p:cNvCxnSpPr/>
          <p:nvPr/>
        </p:nvCxnSpPr>
        <p:spPr>
          <a:xfrm>
            <a:off x="3635896" y="2708920"/>
            <a:ext cx="1512168" cy="0"/>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1835696" y="1628800"/>
            <a:ext cx="646331" cy="369332"/>
          </a:xfrm>
          <a:prstGeom prst="rect">
            <a:avLst/>
          </a:prstGeom>
          <a:noFill/>
        </p:spPr>
        <p:txBody>
          <a:bodyPr wrap="none" rtlCol="0">
            <a:spAutoFit/>
          </a:bodyPr>
          <a:lstStyle/>
          <a:p>
            <a:r>
              <a:rPr lang="zh-CN" altLang="en-US" dirty="0" smtClean="0"/>
              <a:t>感性</a:t>
            </a:r>
            <a:endParaRPr lang="zh-CN" altLang="en-US" dirty="0"/>
          </a:p>
        </p:txBody>
      </p:sp>
      <p:sp>
        <p:nvSpPr>
          <p:cNvPr id="10" name="文本框 9"/>
          <p:cNvSpPr txBox="1"/>
          <p:nvPr/>
        </p:nvSpPr>
        <p:spPr>
          <a:xfrm>
            <a:off x="2915816" y="1628800"/>
            <a:ext cx="646331" cy="369332"/>
          </a:xfrm>
          <a:prstGeom prst="rect">
            <a:avLst/>
          </a:prstGeom>
          <a:noFill/>
        </p:spPr>
        <p:txBody>
          <a:bodyPr wrap="none" rtlCol="0">
            <a:spAutoFit/>
          </a:bodyPr>
          <a:lstStyle/>
          <a:p>
            <a:r>
              <a:rPr lang="zh-CN" altLang="en-US" dirty="0" smtClean="0"/>
              <a:t>知觉</a:t>
            </a:r>
            <a:endParaRPr lang="zh-CN" altLang="en-US" dirty="0"/>
          </a:p>
        </p:txBody>
      </p:sp>
      <p:sp>
        <p:nvSpPr>
          <p:cNvPr id="11" name="文本框 10"/>
          <p:cNvSpPr txBox="1"/>
          <p:nvPr/>
        </p:nvSpPr>
        <p:spPr>
          <a:xfrm>
            <a:off x="3995936" y="1628800"/>
            <a:ext cx="646331" cy="369332"/>
          </a:xfrm>
          <a:prstGeom prst="rect">
            <a:avLst/>
          </a:prstGeom>
          <a:noFill/>
        </p:spPr>
        <p:txBody>
          <a:bodyPr wrap="none" rtlCol="0">
            <a:spAutoFit/>
          </a:bodyPr>
          <a:lstStyle/>
          <a:p>
            <a:r>
              <a:rPr lang="zh-CN" altLang="en-US" dirty="0"/>
              <a:t>知性</a:t>
            </a:r>
            <a:endParaRPr lang="zh-CN" altLang="en-US" dirty="0"/>
          </a:p>
        </p:txBody>
      </p:sp>
      <p:cxnSp>
        <p:nvCxnSpPr>
          <p:cNvPr id="4" name="直接箭头连接符 3"/>
          <p:cNvCxnSpPr/>
          <p:nvPr/>
        </p:nvCxnSpPr>
        <p:spPr>
          <a:xfrm>
            <a:off x="2339752" y="1988840"/>
            <a:ext cx="720080" cy="576064"/>
          </a:xfrm>
          <a:prstGeom prst="straightConnector1">
            <a:avLst/>
          </a:prstGeom>
          <a:ln>
            <a:prstDash val="dashDot"/>
            <a:tailEnd type="triangle"/>
          </a:ln>
        </p:spPr>
        <p:style>
          <a:lnRef idx="1">
            <a:schemeClr val="dk1"/>
          </a:lnRef>
          <a:fillRef idx="0">
            <a:schemeClr val="dk1"/>
          </a:fillRef>
          <a:effectRef idx="0">
            <a:schemeClr val="dk1"/>
          </a:effectRef>
          <a:fontRef idx="minor">
            <a:schemeClr val="tx1"/>
          </a:fontRef>
        </p:style>
      </p:cxnSp>
      <p:cxnSp>
        <p:nvCxnSpPr>
          <p:cNvPr id="13" name="直接箭头连接符 12"/>
          <p:cNvCxnSpPr/>
          <p:nvPr/>
        </p:nvCxnSpPr>
        <p:spPr>
          <a:xfrm>
            <a:off x="3203848" y="1988840"/>
            <a:ext cx="0" cy="504056"/>
          </a:xfrm>
          <a:prstGeom prst="straightConnector1">
            <a:avLst/>
          </a:prstGeom>
          <a:ln>
            <a:prstDash val="dashDot"/>
            <a:tailEnd type="triangle"/>
          </a:ln>
        </p:spPr>
        <p:style>
          <a:lnRef idx="1">
            <a:schemeClr val="dk1"/>
          </a:lnRef>
          <a:fillRef idx="0">
            <a:schemeClr val="dk1"/>
          </a:fillRef>
          <a:effectRef idx="0">
            <a:schemeClr val="dk1"/>
          </a:effectRef>
          <a:fontRef idx="minor">
            <a:schemeClr val="tx1"/>
          </a:fontRef>
        </p:style>
      </p:cxnSp>
      <p:cxnSp>
        <p:nvCxnSpPr>
          <p:cNvPr id="15" name="直接箭头连接符 14"/>
          <p:cNvCxnSpPr/>
          <p:nvPr/>
        </p:nvCxnSpPr>
        <p:spPr>
          <a:xfrm flipH="1">
            <a:off x="3347864" y="2060848"/>
            <a:ext cx="648072" cy="504056"/>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17" name="文本框 16"/>
          <p:cNvSpPr txBox="1"/>
          <p:nvPr/>
        </p:nvSpPr>
        <p:spPr>
          <a:xfrm>
            <a:off x="2843808" y="2636912"/>
            <a:ext cx="657552" cy="369332"/>
          </a:xfrm>
          <a:prstGeom prst="rect">
            <a:avLst/>
          </a:prstGeom>
          <a:noFill/>
        </p:spPr>
        <p:txBody>
          <a:bodyPr wrap="none" rtlCol="0">
            <a:spAutoFit/>
          </a:bodyPr>
          <a:lstStyle/>
          <a:p>
            <a:r>
              <a:rPr lang="zh-CN" altLang="en-US" dirty="0"/>
              <a:t>意识</a:t>
            </a:r>
            <a:endParaRPr lang="zh-CN" altLang="en-US" dirty="0"/>
          </a:p>
        </p:txBody>
      </p:sp>
      <p:sp>
        <p:nvSpPr>
          <p:cNvPr id="18" name="文本框 17"/>
          <p:cNvSpPr txBox="1"/>
          <p:nvPr/>
        </p:nvSpPr>
        <p:spPr>
          <a:xfrm>
            <a:off x="5220072" y="2564904"/>
            <a:ext cx="1126719" cy="369332"/>
          </a:xfrm>
          <a:prstGeom prst="rect">
            <a:avLst/>
          </a:prstGeom>
          <a:noFill/>
        </p:spPr>
        <p:txBody>
          <a:bodyPr wrap="none" rtlCol="0">
            <a:spAutoFit/>
          </a:bodyPr>
          <a:lstStyle/>
          <a:p>
            <a:r>
              <a:rPr lang="zh-CN" altLang="en-US" dirty="0" smtClean="0"/>
              <a:t>自我意识</a:t>
            </a:r>
            <a:endParaRPr lang="zh-CN" altLang="en-US" dirty="0"/>
          </a:p>
        </p:txBody>
      </p:sp>
      <p:cxnSp>
        <p:nvCxnSpPr>
          <p:cNvPr id="19" name="直接箭头连接符 18"/>
          <p:cNvCxnSpPr/>
          <p:nvPr/>
        </p:nvCxnSpPr>
        <p:spPr>
          <a:xfrm>
            <a:off x="3347864" y="3068960"/>
            <a:ext cx="720080" cy="57606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0" name="直接箭头连接符 19"/>
          <p:cNvCxnSpPr/>
          <p:nvPr/>
        </p:nvCxnSpPr>
        <p:spPr>
          <a:xfrm flipH="1">
            <a:off x="4572000" y="3068960"/>
            <a:ext cx="720080" cy="57606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1" name="文本框 20"/>
          <p:cNvSpPr txBox="1"/>
          <p:nvPr/>
        </p:nvSpPr>
        <p:spPr>
          <a:xfrm>
            <a:off x="3995936" y="3645024"/>
            <a:ext cx="646331" cy="369332"/>
          </a:xfrm>
          <a:prstGeom prst="rect">
            <a:avLst/>
          </a:prstGeom>
          <a:noFill/>
        </p:spPr>
        <p:txBody>
          <a:bodyPr wrap="none" rtlCol="0">
            <a:spAutoFit/>
          </a:bodyPr>
          <a:lstStyle/>
          <a:p>
            <a:r>
              <a:rPr lang="zh-CN" altLang="en-US" dirty="0" smtClean="0"/>
              <a:t>理性</a:t>
            </a:r>
            <a:endParaRPr lang="zh-CN" altLang="en-US" dirty="0"/>
          </a:p>
        </p:txBody>
      </p:sp>
      <p:sp>
        <p:nvSpPr>
          <p:cNvPr id="22" name="文本框 21"/>
          <p:cNvSpPr txBox="1"/>
          <p:nvPr/>
        </p:nvSpPr>
        <p:spPr>
          <a:xfrm>
            <a:off x="3995936" y="4869160"/>
            <a:ext cx="646331" cy="369332"/>
          </a:xfrm>
          <a:prstGeom prst="rect">
            <a:avLst/>
          </a:prstGeom>
          <a:noFill/>
        </p:spPr>
        <p:txBody>
          <a:bodyPr wrap="none" rtlCol="0">
            <a:spAutoFit/>
          </a:bodyPr>
          <a:lstStyle/>
          <a:p>
            <a:r>
              <a:rPr lang="zh-CN" altLang="en-US" dirty="0" smtClean="0"/>
              <a:t>道德</a:t>
            </a:r>
            <a:endParaRPr lang="zh-CN" altLang="en-US" dirty="0"/>
          </a:p>
        </p:txBody>
      </p:sp>
      <p:sp>
        <p:nvSpPr>
          <p:cNvPr id="23" name="文本框 22"/>
          <p:cNvSpPr txBox="1"/>
          <p:nvPr/>
        </p:nvSpPr>
        <p:spPr>
          <a:xfrm>
            <a:off x="3995936" y="5445224"/>
            <a:ext cx="646331" cy="369332"/>
          </a:xfrm>
          <a:prstGeom prst="rect">
            <a:avLst/>
          </a:prstGeom>
          <a:noFill/>
        </p:spPr>
        <p:txBody>
          <a:bodyPr wrap="none" rtlCol="0">
            <a:spAutoFit/>
          </a:bodyPr>
          <a:lstStyle/>
          <a:p>
            <a:r>
              <a:rPr lang="zh-CN" altLang="en-US" dirty="0" smtClean="0"/>
              <a:t>宗教</a:t>
            </a:r>
            <a:endParaRPr lang="zh-CN" altLang="en-US" dirty="0"/>
          </a:p>
        </p:txBody>
      </p:sp>
      <p:sp>
        <p:nvSpPr>
          <p:cNvPr id="24" name="文本框 23"/>
          <p:cNvSpPr txBox="1"/>
          <p:nvPr/>
        </p:nvSpPr>
        <p:spPr>
          <a:xfrm>
            <a:off x="3779912" y="6165304"/>
            <a:ext cx="1107996" cy="369332"/>
          </a:xfrm>
          <a:prstGeom prst="rect">
            <a:avLst/>
          </a:prstGeom>
          <a:noFill/>
        </p:spPr>
        <p:txBody>
          <a:bodyPr wrap="none" rtlCol="0">
            <a:spAutoFit/>
          </a:bodyPr>
          <a:lstStyle/>
          <a:p>
            <a:r>
              <a:rPr lang="zh-CN" altLang="en-US" dirty="0" smtClean="0"/>
              <a:t>绝对知识</a:t>
            </a:r>
            <a:endParaRPr lang="zh-CN" altLang="en-US" dirty="0"/>
          </a:p>
        </p:txBody>
      </p:sp>
      <p:sp>
        <p:nvSpPr>
          <p:cNvPr id="25" name="文本框 24"/>
          <p:cNvSpPr txBox="1"/>
          <p:nvPr/>
        </p:nvSpPr>
        <p:spPr>
          <a:xfrm>
            <a:off x="3995936" y="4293096"/>
            <a:ext cx="646331" cy="369332"/>
          </a:xfrm>
          <a:prstGeom prst="rect">
            <a:avLst/>
          </a:prstGeom>
          <a:noFill/>
        </p:spPr>
        <p:txBody>
          <a:bodyPr wrap="none" rtlCol="0">
            <a:spAutoFit/>
          </a:bodyPr>
          <a:lstStyle/>
          <a:p>
            <a:r>
              <a:rPr lang="zh-CN" altLang="en-US" dirty="0" smtClean="0"/>
              <a:t>精神</a:t>
            </a:r>
            <a:endParaRPr lang="zh-CN" altLang="en-US" dirty="0"/>
          </a:p>
        </p:txBody>
      </p:sp>
      <p:cxnSp>
        <p:nvCxnSpPr>
          <p:cNvPr id="27" name="直接箭头连接符 26"/>
          <p:cNvCxnSpPr/>
          <p:nvPr/>
        </p:nvCxnSpPr>
        <p:spPr>
          <a:xfrm>
            <a:off x="4283968" y="4005064"/>
            <a:ext cx="0" cy="36004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31" name="直接箭头连接符 30"/>
          <p:cNvCxnSpPr/>
          <p:nvPr/>
        </p:nvCxnSpPr>
        <p:spPr>
          <a:xfrm>
            <a:off x="4283968" y="4581128"/>
            <a:ext cx="0" cy="36004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32" name="直接箭头连接符 31"/>
          <p:cNvCxnSpPr/>
          <p:nvPr/>
        </p:nvCxnSpPr>
        <p:spPr>
          <a:xfrm>
            <a:off x="4283968" y="5157192"/>
            <a:ext cx="0" cy="36004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33" name="直接箭头连接符 32"/>
          <p:cNvCxnSpPr/>
          <p:nvPr/>
        </p:nvCxnSpPr>
        <p:spPr>
          <a:xfrm>
            <a:off x="4283968" y="5805264"/>
            <a:ext cx="0" cy="36004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36" name="直接箭头连接符 35"/>
          <p:cNvCxnSpPr/>
          <p:nvPr/>
        </p:nvCxnSpPr>
        <p:spPr>
          <a:xfrm>
            <a:off x="3491880" y="1772816"/>
            <a:ext cx="576064" cy="0"/>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36"/>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4"/>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par>
                          <p:cTn id="28" fill="hold">
                            <p:stCondLst>
                              <p:cond delay="6000"/>
                            </p:stCondLst>
                            <p:childTnLst>
                              <p:par>
                                <p:cTn id="29" presetID="1" presetClass="entr" presetSubtype="0" fill="hold" grpId="0" nodeType="afterEffect">
                                  <p:stCondLst>
                                    <p:cond delay="100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7000"/>
                            </p:stCondLst>
                            <p:childTnLst>
                              <p:par>
                                <p:cTn id="32" presetID="1" presetClass="entr" presetSubtype="0" fill="hold" nodeType="afterEffect">
                                  <p:stCondLst>
                                    <p:cond delay="1000"/>
                                  </p:stCondLst>
                                  <p:childTnLst>
                                    <p:set>
                                      <p:cBhvr>
                                        <p:cTn id="33" dur="1" fill="hold">
                                          <p:stCondLst>
                                            <p:cond delay="0"/>
                                          </p:stCondLst>
                                        </p:cTn>
                                        <p:tgtEl>
                                          <p:spTgt spid="9"/>
                                        </p:tgtEl>
                                        <p:attrNameLst>
                                          <p:attrName>style.visibility</p:attrName>
                                        </p:attrNameLst>
                                      </p:cBhvr>
                                      <p:to>
                                        <p:strVal val="visible"/>
                                      </p:to>
                                    </p:set>
                                  </p:childTnLst>
                                </p:cTn>
                              </p:par>
                            </p:childTnLst>
                          </p:cTn>
                        </p:par>
                        <p:par>
                          <p:cTn id="34" fill="hold">
                            <p:stCondLst>
                              <p:cond delay="8000"/>
                            </p:stCondLst>
                            <p:childTnLst>
                              <p:par>
                                <p:cTn id="35" presetID="1" presetClass="entr" presetSubtype="0" fill="hold" grpId="0" nodeType="afterEffect">
                                  <p:stCondLst>
                                    <p:cond delay="1000"/>
                                  </p:stCondLst>
                                  <p:childTnLst>
                                    <p:set>
                                      <p:cBhvr>
                                        <p:cTn id="36" dur="1" fill="hold">
                                          <p:stCondLst>
                                            <p:cond delay="0"/>
                                          </p:stCondLst>
                                        </p:cTn>
                                        <p:tgtEl>
                                          <p:spTgt spid="18"/>
                                        </p:tgtEl>
                                        <p:attrNameLst>
                                          <p:attrName>style.visibility</p:attrName>
                                        </p:attrNameLst>
                                      </p:cBhvr>
                                      <p:to>
                                        <p:strVal val="visible"/>
                                      </p:to>
                                    </p:set>
                                  </p:childTnLst>
                                </p:cTn>
                              </p:par>
                            </p:childTnLst>
                          </p:cTn>
                        </p:par>
                        <p:par>
                          <p:cTn id="37" fill="hold">
                            <p:stCondLst>
                              <p:cond delay="9000"/>
                            </p:stCondLst>
                            <p:childTnLst>
                              <p:par>
                                <p:cTn id="38" presetID="1" presetClass="entr" presetSubtype="0" fill="hold" nodeType="afterEffect">
                                  <p:stCondLst>
                                    <p:cond delay="1000"/>
                                  </p:stCondLst>
                                  <p:childTnLst>
                                    <p:set>
                                      <p:cBhvr>
                                        <p:cTn id="39" dur="1" fill="hold">
                                          <p:stCondLst>
                                            <p:cond delay="0"/>
                                          </p:stCondLst>
                                        </p:cTn>
                                        <p:tgtEl>
                                          <p:spTgt spid="19"/>
                                        </p:tgtEl>
                                        <p:attrNameLst>
                                          <p:attrName>style.visibility</p:attrName>
                                        </p:attrNameLst>
                                      </p:cBhvr>
                                      <p:to>
                                        <p:strVal val="visible"/>
                                      </p:to>
                                    </p:set>
                                  </p:childTnLst>
                                </p:cTn>
                              </p:par>
                            </p:childTnLst>
                          </p:cTn>
                        </p:par>
                        <p:par>
                          <p:cTn id="40" fill="hold">
                            <p:stCondLst>
                              <p:cond delay="10000"/>
                            </p:stCondLst>
                            <p:childTnLst>
                              <p:par>
                                <p:cTn id="41" presetID="1" presetClass="entr" presetSubtype="0"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par>
                          <p:cTn id="43" fill="hold">
                            <p:stCondLst>
                              <p:cond delay="10000"/>
                            </p:stCondLst>
                            <p:childTnLst>
                              <p:par>
                                <p:cTn id="44" presetID="1" presetClass="entr" presetSubtype="0" fill="hold" grpId="0" nodeType="afterEffect">
                                  <p:stCondLst>
                                    <p:cond delay="1000"/>
                                  </p:stCondLst>
                                  <p:childTnLst>
                                    <p:set>
                                      <p:cBhvr>
                                        <p:cTn id="45" dur="1" fill="hold">
                                          <p:stCondLst>
                                            <p:cond delay="0"/>
                                          </p:stCondLst>
                                        </p:cTn>
                                        <p:tgtEl>
                                          <p:spTgt spid="21"/>
                                        </p:tgtEl>
                                        <p:attrNameLst>
                                          <p:attrName>style.visibility</p:attrName>
                                        </p:attrNameLst>
                                      </p:cBhvr>
                                      <p:to>
                                        <p:strVal val="visible"/>
                                      </p:to>
                                    </p:set>
                                  </p:childTnLst>
                                </p:cTn>
                              </p:par>
                            </p:childTnLst>
                          </p:cTn>
                        </p:par>
                        <p:par>
                          <p:cTn id="46" fill="hold">
                            <p:stCondLst>
                              <p:cond delay="11000"/>
                            </p:stCondLst>
                            <p:childTnLst>
                              <p:par>
                                <p:cTn id="47" presetID="1" presetClass="entr" presetSubtype="0" fill="hold" nodeType="afterEffect">
                                  <p:stCondLst>
                                    <p:cond delay="1000"/>
                                  </p:stCondLst>
                                  <p:childTnLst>
                                    <p:set>
                                      <p:cBhvr>
                                        <p:cTn id="48" dur="1" fill="hold">
                                          <p:stCondLst>
                                            <p:cond delay="0"/>
                                          </p:stCondLst>
                                        </p:cTn>
                                        <p:tgtEl>
                                          <p:spTgt spid="27"/>
                                        </p:tgtEl>
                                        <p:attrNameLst>
                                          <p:attrName>style.visibility</p:attrName>
                                        </p:attrNameLst>
                                      </p:cBhvr>
                                      <p:to>
                                        <p:strVal val="visible"/>
                                      </p:to>
                                    </p:set>
                                  </p:childTnLst>
                                </p:cTn>
                              </p:par>
                            </p:childTnLst>
                          </p:cTn>
                        </p:par>
                        <p:par>
                          <p:cTn id="49" fill="hold">
                            <p:stCondLst>
                              <p:cond delay="12000"/>
                            </p:stCondLst>
                            <p:childTnLst>
                              <p:par>
                                <p:cTn id="50" presetID="1" presetClass="entr" presetSubtype="0" fill="hold" grpId="0" nodeType="afterEffect">
                                  <p:stCondLst>
                                    <p:cond delay="1000"/>
                                  </p:stCondLst>
                                  <p:childTnLst>
                                    <p:set>
                                      <p:cBhvr>
                                        <p:cTn id="51" dur="1" fill="hold">
                                          <p:stCondLst>
                                            <p:cond delay="0"/>
                                          </p:stCondLst>
                                        </p:cTn>
                                        <p:tgtEl>
                                          <p:spTgt spid="25"/>
                                        </p:tgtEl>
                                        <p:attrNameLst>
                                          <p:attrName>style.visibility</p:attrName>
                                        </p:attrNameLst>
                                      </p:cBhvr>
                                      <p:to>
                                        <p:strVal val="visible"/>
                                      </p:to>
                                    </p:set>
                                  </p:childTnLst>
                                </p:cTn>
                              </p:par>
                            </p:childTnLst>
                          </p:cTn>
                        </p:par>
                        <p:par>
                          <p:cTn id="52" fill="hold">
                            <p:stCondLst>
                              <p:cond delay="13000"/>
                            </p:stCondLst>
                            <p:childTnLst>
                              <p:par>
                                <p:cTn id="53" presetID="1" presetClass="entr" presetSubtype="0" fill="hold" nodeType="afterEffect">
                                  <p:stCondLst>
                                    <p:cond delay="1000"/>
                                  </p:stCondLst>
                                  <p:childTnLst>
                                    <p:set>
                                      <p:cBhvr>
                                        <p:cTn id="54" dur="1" fill="hold">
                                          <p:stCondLst>
                                            <p:cond delay="0"/>
                                          </p:stCondLst>
                                        </p:cTn>
                                        <p:tgtEl>
                                          <p:spTgt spid="31"/>
                                        </p:tgtEl>
                                        <p:attrNameLst>
                                          <p:attrName>style.visibility</p:attrName>
                                        </p:attrNameLst>
                                      </p:cBhvr>
                                      <p:to>
                                        <p:strVal val="visible"/>
                                      </p:to>
                                    </p:set>
                                  </p:childTnLst>
                                </p:cTn>
                              </p:par>
                            </p:childTnLst>
                          </p:cTn>
                        </p:par>
                        <p:par>
                          <p:cTn id="55" fill="hold">
                            <p:stCondLst>
                              <p:cond delay="14000"/>
                            </p:stCondLst>
                            <p:childTnLst>
                              <p:par>
                                <p:cTn id="56" presetID="1" presetClass="entr" presetSubtype="0" fill="hold" grpId="0" nodeType="afterEffect">
                                  <p:stCondLst>
                                    <p:cond delay="1000"/>
                                  </p:stCondLst>
                                  <p:childTnLst>
                                    <p:set>
                                      <p:cBhvr>
                                        <p:cTn id="57" dur="1" fill="hold">
                                          <p:stCondLst>
                                            <p:cond delay="0"/>
                                          </p:stCondLst>
                                        </p:cTn>
                                        <p:tgtEl>
                                          <p:spTgt spid="22"/>
                                        </p:tgtEl>
                                        <p:attrNameLst>
                                          <p:attrName>style.visibility</p:attrName>
                                        </p:attrNameLst>
                                      </p:cBhvr>
                                      <p:to>
                                        <p:strVal val="visible"/>
                                      </p:to>
                                    </p:set>
                                  </p:childTnLst>
                                </p:cTn>
                              </p:par>
                            </p:childTnLst>
                          </p:cTn>
                        </p:par>
                        <p:par>
                          <p:cTn id="58" fill="hold">
                            <p:stCondLst>
                              <p:cond delay="15000"/>
                            </p:stCondLst>
                            <p:childTnLst>
                              <p:par>
                                <p:cTn id="59" presetID="1" presetClass="entr" presetSubtype="0" fill="hold" nodeType="afterEffect">
                                  <p:stCondLst>
                                    <p:cond delay="1000"/>
                                  </p:stCondLst>
                                  <p:childTnLst>
                                    <p:set>
                                      <p:cBhvr>
                                        <p:cTn id="60" dur="1" fill="hold">
                                          <p:stCondLst>
                                            <p:cond delay="0"/>
                                          </p:stCondLst>
                                        </p:cTn>
                                        <p:tgtEl>
                                          <p:spTgt spid="32"/>
                                        </p:tgtEl>
                                        <p:attrNameLst>
                                          <p:attrName>style.visibility</p:attrName>
                                        </p:attrNameLst>
                                      </p:cBhvr>
                                      <p:to>
                                        <p:strVal val="visible"/>
                                      </p:to>
                                    </p:set>
                                  </p:childTnLst>
                                </p:cTn>
                              </p:par>
                            </p:childTnLst>
                          </p:cTn>
                        </p:par>
                        <p:par>
                          <p:cTn id="61" fill="hold">
                            <p:stCondLst>
                              <p:cond delay="16000"/>
                            </p:stCondLst>
                            <p:childTnLst>
                              <p:par>
                                <p:cTn id="62" presetID="1" presetClass="entr" presetSubtype="0" fill="hold" grpId="0" nodeType="afterEffect">
                                  <p:stCondLst>
                                    <p:cond delay="1000"/>
                                  </p:stCondLst>
                                  <p:childTnLst>
                                    <p:set>
                                      <p:cBhvr>
                                        <p:cTn id="63" dur="1" fill="hold">
                                          <p:stCondLst>
                                            <p:cond delay="0"/>
                                          </p:stCondLst>
                                        </p:cTn>
                                        <p:tgtEl>
                                          <p:spTgt spid="23"/>
                                        </p:tgtEl>
                                        <p:attrNameLst>
                                          <p:attrName>style.visibility</p:attrName>
                                        </p:attrNameLst>
                                      </p:cBhvr>
                                      <p:to>
                                        <p:strVal val="visible"/>
                                      </p:to>
                                    </p:set>
                                  </p:childTnLst>
                                </p:cTn>
                              </p:par>
                            </p:childTnLst>
                          </p:cTn>
                        </p:par>
                        <p:par>
                          <p:cTn id="64" fill="hold">
                            <p:stCondLst>
                              <p:cond delay="17000"/>
                            </p:stCondLst>
                            <p:childTnLst>
                              <p:par>
                                <p:cTn id="65" presetID="1" presetClass="entr" presetSubtype="0" fill="hold" nodeType="afterEffect">
                                  <p:stCondLst>
                                    <p:cond delay="1000"/>
                                  </p:stCondLst>
                                  <p:childTnLst>
                                    <p:set>
                                      <p:cBhvr>
                                        <p:cTn id="66" dur="1" fill="hold">
                                          <p:stCondLst>
                                            <p:cond delay="0"/>
                                          </p:stCondLst>
                                        </p:cTn>
                                        <p:tgtEl>
                                          <p:spTgt spid="33"/>
                                        </p:tgtEl>
                                        <p:attrNameLst>
                                          <p:attrName>style.visibility</p:attrName>
                                        </p:attrNameLst>
                                      </p:cBhvr>
                                      <p:to>
                                        <p:strVal val="visible"/>
                                      </p:to>
                                    </p:set>
                                  </p:childTnLst>
                                </p:cTn>
                              </p:par>
                            </p:childTnLst>
                          </p:cTn>
                        </p:par>
                        <p:par>
                          <p:cTn id="67" fill="hold">
                            <p:stCondLst>
                              <p:cond delay="18000"/>
                            </p:stCondLst>
                            <p:childTnLst>
                              <p:par>
                                <p:cTn id="68" presetID="1" presetClass="entr" presetSubtype="0" fill="hold" grpId="0" nodeType="afterEffect">
                                  <p:stCondLst>
                                    <p:cond delay="1000"/>
                                  </p:stCondLst>
                                  <p:childTnLst>
                                    <p:set>
                                      <p:cBhvr>
                                        <p:cTn id="6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7" grpId="0"/>
      <p:bldP spid="18" grpId="0"/>
      <p:bldP spid="21" grpId="0"/>
      <p:bldP spid="22" grpId="0"/>
      <p:bldP spid="23" grpId="0"/>
      <p:bldP spid="24" grpId="0"/>
      <p:bldP spid="2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755576" y="1412776"/>
            <a:ext cx="3005951" cy="400110"/>
          </a:xfrm>
          <a:prstGeom prst="rect">
            <a:avLst/>
          </a:prstGeom>
          <a:noFill/>
        </p:spPr>
        <p:txBody>
          <a:bodyPr wrap="none" rtlCol="0">
            <a:spAutoFit/>
          </a:bodyPr>
          <a:lstStyle/>
          <a:p>
            <a:r>
              <a:rPr lang="en-US" altLang="zh-CN" sz="2000" dirty="0" smtClean="0">
                <a:latin typeface="+mn-ea"/>
              </a:rPr>
              <a:t>《</a:t>
            </a:r>
            <a:r>
              <a:rPr lang="zh-CN" altLang="en-US" sz="2000" dirty="0" smtClean="0">
                <a:latin typeface="+mn-ea"/>
              </a:rPr>
              <a:t>精神现象学</a:t>
            </a:r>
            <a:r>
              <a:rPr lang="en-US" altLang="zh-CN" sz="2000" dirty="0" smtClean="0">
                <a:latin typeface="+mn-ea"/>
              </a:rPr>
              <a:t>》</a:t>
            </a:r>
            <a:r>
              <a:rPr lang="zh-CN" altLang="en-US" sz="2000" dirty="0" smtClean="0">
                <a:latin typeface="+mn-ea"/>
              </a:rPr>
              <a:t>的结构：</a:t>
            </a:r>
            <a:endParaRPr lang="zh-CN" altLang="en-US" sz="2000" dirty="0">
              <a:latin typeface="+mn-ea"/>
            </a:endParaRPr>
          </a:p>
        </p:txBody>
      </p:sp>
      <p:pic>
        <p:nvPicPr>
          <p:cNvPr id="2050" name="Picture 2"/>
          <p:cNvPicPr>
            <a:picLocks noChangeAspect="1" noChangeArrowheads="1"/>
          </p:cNvPicPr>
          <p:nvPr/>
        </p:nvPicPr>
        <p:blipFill>
          <a:blip r:embed="rId1" cstate="print"/>
          <a:srcRect/>
          <a:stretch>
            <a:fillRect/>
          </a:stretch>
        </p:blipFill>
        <p:spPr bwMode="auto">
          <a:xfrm>
            <a:off x="539552" y="2348880"/>
            <a:ext cx="8176336" cy="2160240"/>
          </a:xfrm>
          <a:prstGeom prst="rect">
            <a:avLst/>
          </a:prstGeom>
          <a:noFill/>
          <a:ln w="9525">
            <a:noFill/>
            <a:miter lim="800000"/>
            <a:headEnd/>
            <a:tailEnd/>
          </a:ln>
        </p:spPr>
      </p:pic>
      <p:sp>
        <p:nvSpPr>
          <p:cNvPr id="6" name="标题 1"/>
          <p:cNvSpPr txBox="1"/>
          <p:nvPr/>
        </p:nvSpPr>
        <p:spPr>
          <a:xfrm>
            <a:off x="1547664" y="44624"/>
            <a:ext cx="5688632" cy="936104"/>
          </a:xfrm>
          <a:prstGeom prst="rect">
            <a:avLst/>
          </a:prstGeom>
        </p:spPr>
        <p:txBody>
          <a:bodyPr vert="horz" lIns="91440" tIns="45720" rIns="91440" bIns="45720" rtlCol="0" anchor="ctr">
            <a:normAutofit fontScale="92500"/>
          </a:bodyPr>
          <a:lstStyle/>
          <a:p>
            <a:pPr marL="857250" lvl="0" indent="-857250" algn="ctr">
              <a:lnSpc>
                <a:spcPct val="120000"/>
              </a:lnSpc>
              <a:spcBef>
                <a:spcPct val="0"/>
              </a:spcBef>
              <a:buFont typeface="+mj-ea"/>
              <a:buAutoNum type="ea1JpnChsDbPeriod" startAt="7"/>
              <a:defRPr/>
            </a:pPr>
            <a:r>
              <a:rPr lang="en-US" altLang="zh-CN" sz="4000" b="1" dirty="0" smtClean="0"/>
              <a:t>《</a:t>
            </a:r>
            <a:r>
              <a:rPr lang="zh-CN" altLang="en-US" sz="4000" b="1" dirty="0" smtClean="0"/>
              <a:t>精神现象学</a:t>
            </a:r>
            <a:r>
              <a:rPr lang="en-US" altLang="zh-CN" sz="4000" b="1" dirty="0" smtClean="0"/>
              <a:t>》</a:t>
            </a:r>
            <a:r>
              <a:rPr lang="zh-CN" altLang="en-US" sz="4000" b="1" dirty="0" smtClean="0"/>
              <a:t>简介</a:t>
            </a:r>
            <a:endParaRPr kumimoji="0" lang="en-US" altLang="zh-CN" sz="4000" b="1" i="0" u="none" strike="noStrike" kern="1200" cap="none" spc="0" normalizeH="0" baseline="0" noProof="0" dirty="0" smtClean="0">
              <a:ln>
                <a:noFill/>
              </a:ln>
              <a:solidFill>
                <a:schemeClr val="tx1"/>
              </a:solidFill>
              <a:effectLst/>
              <a:uLnTx/>
              <a:uFillTx/>
              <a:latin typeface="+mn-ea"/>
              <a:ea typeface="+mj-ea"/>
              <a:cs typeface="+mj-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899592" y="1268760"/>
            <a:ext cx="7488832" cy="2328523"/>
          </a:xfrm>
          <a:prstGeom prst="rect">
            <a:avLst/>
          </a:prstGeom>
          <a:noFill/>
        </p:spPr>
        <p:txBody>
          <a:bodyPr wrap="square" rtlCol="0">
            <a:spAutoFit/>
          </a:bodyPr>
          <a:lstStyle/>
          <a:p>
            <a:pPr>
              <a:lnSpc>
                <a:spcPct val="150000"/>
              </a:lnSpc>
            </a:pPr>
            <a:r>
              <a:rPr lang="zh-CN" altLang="en-US" sz="2000" dirty="0" smtClean="0">
                <a:latin typeface="+mn-ea"/>
              </a:rPr>
              <a:t> </a:t>
            </a:r>
            <a:r>
              <a:rPr lang="en-US" altLang="zh-CN" sz="2000" dirty="0" smtClean="0">
                <a:latin typeface="+mn-ea"/>
              </a:rPr>
              <a:t>《</a:t>
            </a:r>
            <a:r>
              <a:rPr lang="zh-CN" altLang="en-US" sz="2000" dirty="0" smtClean="0">
                <a:latin typeface="+mn-ea"/>
              </a:rPr>
              <a:t>小逻辑</a:t>
            </a:r>
            <a:r>
              <a:rPr lang="en-US" altLang="zh-CN" sz="2000" dirty="0" smtClean="0">
                <a:latin typeface="+mn-ea"/>
              </a:rPr>
              <a:t>》</a:t>
            </a:r>
            <a:r>
              <a:rPr lang="zh-CN" altLang="en-US" sz="2000" dirty="0" smtClean="0">
                <a:latin typeface="+mn-ea"/>
              </a:rPr>
              <a:t>主要包括“</a:t>
            </a:r>
            <a:r>
              <a:rPr lang="zh-CN" altLang="en-US" sz="2000" b="1" dirty="0" smtClean="0">
                <a:latin typeface="+mn-ea"/>
              </a:rPr>
              <a:t>逻辑学概念的初步规定</a:t>
            </a:r>
            <a:r>
              <a:rPr lang="zh-CN" altLang="en-US" sz="2000" dirty="0" smtClean="0">
                <a:latin typeface="+mn-ea"/>
              </a:rPr>
              <a:t>”、“</a:t>
            </a:r>
            <a:r>
              <a:rPr lang="zh-CN" altLang="en-US" sz="2000" b="1" dirty="0" smtClean="0">
                <a:latin typeface="+mn-ea"/>
              </a:rPr>
              <a:t>存在论</a:t>
            </a:r>
            <a:r>
              <a:rPr lang="zh-CN" altLang="en-US" sz="2000" dirty="0" smtClean="0">
                <a:latin typeface="+mn-ea"/>
              </a:rPr>
              <a:t>”、“</a:t>
            </a:r>
            <a:r>
              <a:rPr lang="zh-CN" altLang="en-US" sz="2000" b="1" dirty="0" smtClean="0">
                <a:latin typeface="+mn-ea"/>
              </a:rPr>
              <a:t>本质论</a:t>
            </a:r>
            <a:r>
              <a:rPr lang="zh-CN" altLang="en-US" sz="2000" dirty="0" smtClean="0">
                <a:latin typeface="+mn-ea"/>
              </a:rPr>
              <a:t>”和“</a:t>
            </a:r>
            <a:r>
              <a:rPr lang="zh-CN" altLang="en-US" sz="2000" b="1" dirty="0" smtClean="0">
                <a:latin typeface="+mn-ea"/>
              </a:rPr>
              <a:t>概念论</a:t>
            </a:r>
            <a:r>
              <a:rPr lang="zh-CN" altLang="en-US" sz="2000" dirty="0" smtClean="0">
                <a:latin typeface="+mn-ea"/>
              </a:rPr>
              <a:t>”四部分。黑格尔把“存在论”中的质、量、度作为论证的事实基础；把“概念论”中的绝对理念作为论证的最终结果，其基本思路就是探讨由这两者形成的思维（理念）和存在（现实）的关系问题。</a:t>
            </a:r>
            <a:endParaRPr lang="zh-CN" altLang="en-US" sz="2000" dirty="0">
              <a:latin typeface="+mn-ea"/>
            </a:endParaRPr>
          </a:p>
        </p:txBody>
      </p:sp>
      <p:sp>
        <p:nvSpPr>
          <p:cNvPr id="28" name="标题 1"/>
          <p:cNvSpPr txBox="1"/>
          <p:nvPr/>
        </p:nvSpPr>
        <p:spPr>
          <a:xfrm>
            <a:off x="1547664" y="44624"/>
            <a:ext cx="5688632" cy="936104"/>
          </a:xfrm>
          <a:prstGeom prst="rect">
            <a:avLst/>
          </a:prstGeom>
        </p:spPr>
        <p:txBody>
          <a:bodyPr vert="horz" lIns="91440" tIns="45720" rIns="91440" bIns="45720" rtlCol="0" anchor="ctr">
            <a:normAutofit/>
          </a:bodyPr>
          <a:lstStyle/>
          <a:p>
            <a:pPr marL="857250" lvl="0" indent="-857250" algn="ctr">
              <a:lnSpc>
                <a:spcPct val="120000"/>
              </a:lnSpc>
              <a:spcBef>
                <a:spcPct val="0"/>
              </a:spcBef>
              <a:buFont typeface="+mj-ea"/>
              <a:buAutoNum type="ea1JpnChsDbPeriod" startAt="8"/>
              <a:defRPr/>
            </a:pPr>
            <a:r>
              <a:rPr lang="en-US" altLang="zh-CN" sz="4000" b="1" dirty="0" smtClean="0"/>
              <a:t>《</a:t>
            </a:r>
            <a:r>
              <a:rPr lang="zh-CN" altLang="en-US" sz="4000" b="1" dirty="0" smtClean="0"/>
              <a:t>小逻辑</a:t>
            </a:r>
            <a:r>
              <a:rPr lang="en-US" altLang="zh-CN" sz="4000" b="1" dirty="0" smtClean="0"/>
              <a:t>》</a:t>
            </a:r>
            <a:r>
              <a:rPr lang="zh-CN" altLang="en-US" sz="4000" b="1" dirty="0" smtClean="0"/>
              <a:t>简介</a:t>
            </a:r>
            <a:endParaRPr kumimoji="0" lang="en-US" altLang="zh-CN" sz="4000" b="1" i="0" u="none" strike="noStrike" kern="1200" cap="none" spc="0" normalizeH="0" baseline="0" noProof="0" dirty="0" smtClean="0">
              <a:ln>
                <a:noFill/>
              </a:ln>
              <a:solidFill>
                <a:schemeClr val="tx1"/>
              </a:solidFill>
              <a:effectLst/>
              <a:uLnTx/>
              <a:uFillTx/>
              <a:latin typeface="+mn-ea"/>
              <a:ea typeface="+mj-ea"/>
              <a:cs typeface="+mj-cs"/>
            </a:endParaRPr>
          </a:p>
        </p:txBody>
      </p:sp>
      <p:sp>
        <p:nvSpPr>
          <p:cNvPr id="29" name="矩形 28"/>
          <p:cNvSpPr/>
          <p:nvPr/>
        </p:nvSpPr>
        <p:spPr>
          <a:xfrm>
            <a:off x="971600" y="3861048"/>
            <a:ext cx="7056784" cy="1405193"/>
          </a:xfrm>
          <a:prstGeom prst="rect">
            <a:avLst/>
          </a:prstGeom>
        </p:spPr>
        <p:txBody>
          <a:bodyPr wrap="square">
            <a:spAutoFit/>
          </a:bodyPr>
          <a:lstStyle/>
          <a:p>
            <a:pPr>
              <a:lnSpc>
                <a:spcPct val="150000"/>
              </a:lnSpc>
            </a:pPr>
            <a:r>
              <a:rPr lang="en-US" altLang="zh-CN" sz="2000" dirty="0" smtClean="0">
                <a:latin typeface="+mn-ea"/>
              </a:rPr>
              <a:t> 《</a:t>
            </a:r>
            <a:r>
              <a:rPr lang="zh-CN" altLang="en-US" sz="2000" dirty="0" smtClean="0">
                <a:latin typeface="+mn-ea"/>
              </a:rPr>
              <a:t>小逻辑</a:t>
            </a:r>
            <a:r>
              <a:rPr lang="en-US" altLang="zh-CN" sz="2000" dirty="0" smtClean="0">
                <a:latin typeface="+mn-ea"/>
              </a:rPr>
              <a:t>》</a:t>
            </a:r>
            <a:r>
              <a:rPr lang="zh-CN" altLang="en-US" sz="2000" dirty="0" smtClean="0">
                <a:latin typeface="+mn-ea"/>
              </a:rPr>
              <a:t>是黑格尔的主要著作，构建了一个融</a:t>
            </a:r>
            <a:r>
              <a:rPr lang="zh-CN" altLang="en-US" sz="2000" b="1" dirty="0" smtClean="0">
                <a:latin typeface="+mn-ea"/>
              </a:rPr>
              <a:t>思辨逻辑</a:t>
            </a:r>
            <a:r>
              <a:rPr lang="zh-CN" altLang="en-US" sz="2000" dirty="0" smtClean="0">
                <a:latin typeface="+mn-ea"/>
              </a:rPr>
              <a:t>、</a:t>
            </a:r>
            <a:r>
              <a:rPr lang="zh-CN" altLang="en-US" sz="2000" b="1" dirty="0" smtClean="0">
                <a:latin typeface="+mn-ea"/>
              </a:rPr>
              <a:t>形而上学本体论</a:t>
            </a:r>
            <a:r>
              <a:rPr lang="zh-CN" altLang="en-US" sz="2000" dirty="0" smtClean="0">
                <a:latin typeface="+mn-ea"/>
              </a:rPr>
              <a:t>相统一的完整体系。它代表了</a:t>
            </a:r>
            <a:r>
              <a:rPr lang="zh-CN" altLang="en-US" sz="2000" b="1" dirty="0" smtClean="0">
                <a:latin typeface="+mn-ea"/>
              </a:rPr>
              <a:t>形而上学和辩证法发展的高峰</a:t>
            </a:r>
            <a:r>
              <a:rPr lang="zh-CN" altLang="en-US" sz="2000" dirty="0" smtClean="0">
                <a:latin typeface="+mn-ea"/>
              </a:rPr>
              <a:t>。</a:t>
            </a:r>
            <a:endParaRPr lang="zh-CN" altLang="en-US" sz="2000" dirty="0">
              <a:latin typeface="+mn-e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标题 1"/>
          <p:cNvSpPr txBox="1"/>
          <p:nvPr/>
        </p:nvSpPr>
        <p:spPr>
          <a:xfrm>
            <a:off x="1475656" y="332656"/>
            <a:ext cx="5688632" cy="936104"/>
          </a:xfrm>
          <a:prstGeom prst="rect">
            <a:avLst/>
          </a:prstGeom>
        </p:spPr>
        <p:txBody>
          <a:bodyPr vert="horz" lIns="91440" tIns="45720" rIns="91440" bIns="45720" rtlCol="0" anchor="ctr">
            <a:normAutofit/>
          </a:bodyPr>
          <a:lstStyle/>
          <a:p>
            <a:pPr marL="857250" lvl="0" indent="-857250" algn="ctr">
              <a:lnSpc>
                <a:spcPct val="120000"/>
              </a:lnSpc>
              <a:spcBef>
                <a:spcPct val="0"/>
              </a:spcBef>
              <a:buFont typeface="+mj-ea"/>
              <a:buAutoNum type="ea1JpnChsDbPeriod" startAt="8"/>
              <a:defRPr/>
            </a:pPr>
            <a:r>
              <a:rPr lang="en-US" altLang="zh-CN" sz="4000" b="1" dirty="0" smtClean="0"/>
              <a:t>《</a:t>
            </a:r>
            <a:r>
              <a:rPr lang="zh-CN" altLang="en-US" sz="4000" b="1" dirty="0" smtClean="0"/>
              <a:t>小逻辑</a:t>
            </a:r>
            <a:r>
              <a:rPr lang="en-US" altLang="zh-CN" sz="4000" b="1" dirty="0" smtClean="0"/>
              <a:t>》</a:t>
            </a:r>
            <a:r>
              <a:rPr lang="zh-CN" altLang="en-US" sz="4000" b="1" dirty="0" smtClean="0"/>
              <a:t>简介</a:t>
            </a:r>
            <a:endParaRPr kumimoji="0" lang="en-US" altLang="zh-CN" sz="4000" b="1" i="0" u="none" strike="noStrike" kern="1200" cap="none" spc="0" normalizeH="0" baseline="0" noProof="0" dirty="0" smtClean="0">
              <a:ln>
                <a:noFill/>
              </a:ln>
              <a:solidFill>
                <a:schemeClr val="tx1"/>
              </a:solidFill>
              <a:effectLst/>
              <a:uLnTx/>
              <a:uFillTx/>
              <a:latin typeface="+mn-ea"/>
              <a:ea typeface="+mj-ea"/>
              <a:cs typeface="+mj-cs"/>
            </a:endParaRPr>
          </a:p>
        </p:txBody>
      </p:sp>
      <p:pic>
        <p:nvPicPr>
          <p:cNvPr id="1026" name="Picture 2"/>
          <p:cNvPicPr>
            <a:picLocks noChangeAspect="1" noChangeArrowheads="1"/>
          </p:cNvPicPr>
          <p:nvPr/>
        </p:nvPicPr>
        <p:blipFill>
          <a:blip r:embed="rId1" cstate="print"/>
          <a:srcRect/>
          <a:stretch>
            <a:fillRect/>
          </a:stretch>
        </p:blipFill>
        <p:spPr bwMode="auto">
          <a:xfrm>
            <a:off x="113159" y="1772816"/>
            <a:ext cx="8923337" cy="3744416"/>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899592" y="1268760"/>
            <a:ext cx="7488832" cy="2400657"/>
          </a:xfrm>
          <a:prstGeom prst="rect">
            <a:avLst/>
          </a:prstGeom>
          <a:noFill/>
        </p:spPr>
        <p:txBody>
          <a:bodyPr wrap="square" rtlCol="0">
            <a:spAutoFit/>
          </a:bodyPr>
          <a:lstStyle/>
          <a:p>
            <a:pPr>
              <a:lnSpc>
                <a:spcPct val="150000"/>
              </a:lnSpc>
            </a:pPr>
            <a:r>
              <a:rPr lang="en-US" altLang="zh-CN" sz="2000" dirty="0" smtClean="0"/>
              <a:t>         </a:t>
            </a:r>
            <a:r>
              <a:rPr lang="zh-CN" altLang="zh-CN" sz="2000" dirty="0" smtClean="0"/>
              <a:t>黑格尔哲学思想博大精深，具有重大的研究价值，黑格尔之后的重要哲学家无不或反对或批判地吸收他的哲学思想。不过他的绝大部分著作向来以晦涩难懂著称，尤其是他的《精神现象学》与《逻辑学》。黑格尔的《小逻辑》是黑格尔哲学的灵魂，要理解黑格尔的著作就必须彻底理解他的《小逻辑》。</a:t>
            </a:r>
            <a:endParaRPr lang="zh-CN" altLang="en-US" sz="2000" dirty="0">
              <a:latin typeface="+mn-ea"/>
            </a:endParaRPr>
          </a:p>
        </p:txBody>
      </p:sp>
      <p:sp>
        <p:nvSpPr>
          <p:cNvPr id="28" name="标题 1"/>
          <p:cNvSpPr txBox="1"/>
          <p:nvPr/>
        </p:nvSpPr>
        <p:spPr>
          <a:xfrm>
            <a:off x="1187624" y="44624"/>
            <a:ext cx="6408712" cy="1008112"/>
          </a:xfrm>
          <a:prstGeom prst="rect">
            <a:avLst/>
          </a:prstGeom>
        </p:spPr>
        <p:txBody>
          <a:bodyPr vert="horz" lIns="91440" tIns="45720" rIns="91440" bIns="45720" rtlCol="0" anchor="ctr">
            <a:normAutofit fontScale="77500" lnSpcReduction="20000"/>
          </a:bodyPr>
          <a:lstStyle/>
          <a:p>
            <a:pPr marL="857250" lvl="0" indent="-857250" algn="ctr">
              <a:lnSpc>
                <a:spcPct val="120000"/>
              </a:lnSpc>
              <a:spcBef>
                <a:spcPct val="0"/>
              </a:spcBef>
              <a:buFont typeface="+mj-ea"/>
              <a:buAutoNum type="ea1JpnChsDbPeriod" startAt="9"/>
              <a:defRPr/>
            </a:pPr>
            <a:r>
              <a:rPr lang="en-US" altLang="zh-CN" sz="4000" b="1" dirty="0" smtClean="0"/>
              <a:t>《</a:t>
            </a:r>
            <a:r>
              <a:rPr lang="zh-CN" altLang="en-US" sz="4000" b="1" dirty="0" smtClean="0"/>
              <a:t>纯粹思维的逻辑体系</a:t>
            </a:r>
            <a:r>
              <a:rPr lang="en-US" altLang="zh-CN" sz="4000" b="1" dirty="0" smtClean="0"/>
              <a:t>》</a:t>
            </a:r>
            <a:r>
              <a:rPr lang="zh-CN" altLang="en-US" sz="4000" b="1" dirty="0" smtClean="0"/>
              <a:t>简介</a:t>
            </a:r>
            <a:endParaRPr kumimoji="0" lang="en-US" altLang="zh-CN" sz="4000" b="1" i="0" u="none" strike="noStrike" kern="1200" cap="none" spc="0" normalizeH="0" baseline="0" noProof="0" dirty="0" smtClean="0">
              <a:ln>
                <a:noFill/>
              </a:ln>
              <a:solidFill>
                <a:schemeClr val="tx1"/>
              </a:solidFill>
              <a:effectLst/>
              <a:uLnTx/>
              <a:uFillTx/>
              <a:latin typeface="+mn-ea"/>
              <a:ea typeface="+mj-ea"/>
              <a:cs typeface="+mj-cs"/>
            </a:endParaRPr>
          </a:p>
        </p:txBody>
      </p:sp>
      <p:sp>
        <p:nvSpPr>
          <p:cNvPr id="5" name="TextBox 4"/>
          <p:cNvSpPr txBox="1"/>
          <p:nvPr/>
        </p:nvSpPr>
        <p:spPr>
          <a:xfrm>
            <a:off x="899592" y="3789040"/>
            <a:ext cx="7488832" cy="2328523"/>
          </a:xfrm>
          <a:prstGeom prst="rect">
            <a:avLst/>
          </a:prstGeom>
          <a:noFill/>
        </p:spPr>
        <p:txBody>
          <a:bodyPr wrap="square" rtlCol="0">
            <a:spAutoFit/>
          </a:bodyPr>
          <a:lstStyle/>
          <a:p>
            <a:pPr>
              <a:lnSpc>
                <a:spcPct val="150000"/>
              </a:lnSpc>
            </a:pPr>
            <a:r>
              <a:rPr lang="en-US" altLang="zh-CN" sz="2000" dirty="0" smtClean="0">
                <a:latin typeface="+mn-ea"/>
              </a:rPr>
              <a:t>   《</a:t>
            </a:r>
            <a:r>
              <a:rPr lang="zh-CN" altLang="en-US" sz="2000" dirty="0" smtClean="0">
                <a:latin typeface="+mn-ea"/>
              </a:rPr>
              <a:t>纯粹思维的的逻辑</a:t>
            </a:r>
            <a:r>
              <a:rPr lang="en-US" altLang="zh-CN" sz="2000" dirty="0" smtClean="0">
                <a:latin typeface="+mn-ea"/>
              </a:rPr>
              <a:t>》</a:t>
            </a:r>
            <a:r>
              <a:rPr lang="zh-CN" altLang="en-US" sz="2000" dirty="0" smtClean="0">
                <a:latin typeface="+mn-ea"/>
              </a:rPr>
              <a:t>是在黑格尔</a:t>
            </a:r>
            <a:r>
              <a:rPr lang="en-US" altLang="zh-CN" sz="2000" dirty="0" smtClean="0">
                <a:latin typeface="+mn-ea"/>
              </a:rPr>
              <a:t>《</a:t>
            </a:r>
            <a:r>
              <a:rPr lang="zh-CN" altLang="en-US" sz="2000" dirty="0" smtClean="0">
                <a:latin typeface="+mn-ea"/>
              </a:rPr>
              <a:t>小逻辑</a:t>
            </a:r>
            <a:r>
              <a:rPr lang="en-US" altLang="zh-CN" sz="2000" dirty="0" smtClean="0">
                <a:latin typeface="+mn-ea"/>
              </a:rPr>
              <a:t>》</a:t>
            </a:r>
            <a:r>
              <a:rPr lang="zh-CN" altLang="en-US" sz="2000" dirty="0" smtClean="0">
                <a:latin typeface="+mn-ea"/>
              </a:rPr>
              <a:t>的基础上，独创语义逻辑，综合康德的</a:t>
            </a:r>
            <a:r>
              <a:rPr lang="en-US" altLang="zh-CN" sz="2000" dirty="0" smtClean="0">
                <a:latin typeface="+mn-ea"/>
              </a:rPr>
              <a:t>《</a:t>
            </a:r>
            <a:r>
              <a:rPr lang="zh-CN" altLang="en-US" sz="2000" dirty="0" smtClean="0">
                <a:latin typeface="+mn-ea"/>
              </a:rPr>
              <a:t>纯粹理性批判</a:t>
            </a:r>
            <a:r>
              <a:rPr lang="en-US" altLang="zh-CN" sz="2000" dirty="0" smtClean="0">
                <a:latin typeface="+mn-ea"/>
              </a:rPr>
              <a:t>》</a:t>
            </a:r>
            <a:r>
              <a:rPr lang="zh-CN" altLang="en-US" sz="2000" dirty="0" smtClean="0">
                <a:latin typeface="+mn-ea"/>
              </a:rPr>
              <a:t>，费希特的</a:t>
            </a:r>
            <a:r>
              <a:rPr lang="en-US" altLang="zh-CN" sz="2000" dirty="0" smtClean="0">
                <a:latin typeface="+mn-ea"/>
              </a:rPr>
              <a:t>《</a:t>
            </a:r>
            <a:r>
              <a:rPr lang="zh-CN" altLang="en-US" sz="2000" dirty="0" smtClean="0">
                <a:latin typeface="+mn-ea"/>
              </a:rPr>
              <a:t>全部知识学的基础</a:t>
            </a:r>
            <a:r>
              <a:rPr lang="en-US" altLang="zh-CN" sz="2000" dirty="0" smtClean="0">
                <a:latin typeface="+mn-ea"/>
              </a:rPr>
              <a:t>》</a:t>
            </a:r>
            <a:r>
              <a:rPr lang="zh-CN" altLang="en-US" sz="2000" dirty="0" smtClean="0">
                <a:latin typeface="+mn-ea"/>
              </a:rPr>
              <a:t>进行的通俗化改造与重写，在世界范围内第一次实现对黑格尔</a:t>
            </a:r>
            <a:r>
              <a:rPr lang="en-US" altLang="zh-CN" sz="2000" dirty="0" smtClean="0">
                <a:latin typeface="+mn-ea"/>
              </a:rPr>
              <a:t>《</a:t>
            </a:r>
            <a:r>
              <a:rPr lang="zh-CN" altLang="en-US" sz="2000" dirty="0" smtClean="0">
                <a:latin typeface="+mn-ea"/>
              </a:rPr>
              <a:t>小逻辑</a:t>
            </a:r>
            <a:r>
              <a:rPr lang="en-US" altLang="zh-CN" sz="2000" dirty="0" smtClean="0">
                <a:latin typeface="+mn-ea"/>
              </a:rPr>
              <a:t>》</a:t>
            </a:r>
            <a:r>
              <a:rPr lang="zh-CN" altLang="en-US" sz="2000" dirty="0" smtClean="0">
                <a:latin typeface="+mn-ea"/>
              </a:rPr>
              <a:t>的清晰化、图示化，在黑格尔哲学研究两百年来具有划时代的意义。</a:t>
            </a:r>
            <a:endParaRPr lang="zh-CN" altLang="en-US" sz="2000" dirty="0">
              <a:latin typeface="+mn-e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899592" y="1052736"/>
            <a:ext cx="7488832" cy="1938992"/>
          </a:xfrm>
          <a:prstGeom prst="rect">
            <a:avLst/>
          </a:prstGeom>
          <a:noFill/>
        </p:spPr>
        <p:txBody>
          <a:bodyPr wrap="square" rtlCol="0">
            <a:spAutoFit/>
          </a:bodyPr>
          <a:lstStyle/>
          <a:p>
            <a:r>
              <a:rPr lang="en-US" altLang="zh-CN" sz="2000" dirty="0" smtClean="0"/>
              <a:t>     </a:t>
            </a:r>
            <a:r>
              <a:rPr lang="en-US" altLang="zh-CN" sz="2000" dirty="0" smtClean="0">
                <a:latin typeface="+mn-ea"/>
              </a:rPr>
              <a:t>《</a:t>
            </a:r>
            <a:r>
              <a:rPr lang="zh-CN" altLang="en-US" sz="2000" dirty="0" smtClean="0">
                <a:latin typeface="+mn-ea"/>
              </a:rPr>
              <a:t>纯粹思维的的逻辑</a:t>
            </a:r>
            <a:r>
              <a:rPr lang="en-US" altLang="zh-CN" sz="2000" dirty="0" smtClean="0">
                <a:latin typeface="+mn-ea"/>
              </a:rPr>
              <a:t>》</a:t>
            </a:r>
            <a:r>
              <a:rPr lang="zh-CN" altLang="zh-CN" sz="2000" dirty="0" smtClean="0"/>
              <a:t>吸收了康德《纯粹理性批判》将认识划分为感性、知性、理性三个层次的特色，对黑格尔的《小逻辑》通俗化重写实现了一定的改造。《小逻辑》的概念都是以正反合的形式去实现的，而本书是用概念对立统一的方式实现从感性到知性再到理性的不断地思辨进展的，一般地是六个概念对应黑格尔的三个概念，这也与中国传统阴阳理论不谋而合。</a:t>
            </a:r>
            <a:endParaRPr lang="zh-CN" altLang="zh-CN" sz="2000" dirty="0"/>
          </a:p>
        </p:txBody>
      </p:sp>
      <p:sp>
        <p:nvSpPr>
          <p:cNvPr id="28" name="标题 1"/>
          <p:cNvSpPr txBox="1"/>
          <p:nvPr/>
        </p:nvSpPr>
        <p:spPr>
          <a:xfrm>
            <a:off x="1187624" y="44624"/>
            <a:ext cx="6408712" cy="1008112"/>
          </a:xfrm>
          <a:prstGeom prst="rect">
            <a:avLst/>
          </a:prstGeom>
        </p:spPr>
        <p:txBody>
          <a:bodyPr vert="horz" lIns="91440" tIns="45720" rIns="91440" bIns="45720" rtlCol="0" anchor="ctr">
            <a:normAutofit fontScale="77500" lnSpcReduction="20000"/>
          </a:bodyPr>
          <a:lstStyle/>
          <a:p>
            <a:pPr marL="857250" lvl="0" indent="-857250" algn="ctr">
              <a:lnSpc>
                <a:spcPct val="120000"/>
              </a:lnSpc>
              <a:spcBef>
                <a:spcPct val="0"/>
              </a:spcBef>
              <a:buFont typeface="+mj-ea"/>
              <a:buAutoNum type="ea1JpnChsDbPeriod" startAt="9"/>
              <a:defRPr/>
            </a:pPr>
            <a:r>
              <a:rPr lang="en-US" altLang="zh-CN" sz="4000" b="1" dirty="0" smtClean="0"/>
              <a:t>《</a:t>
            </a:r>
            <a:r>
              <a:rPr lang="zh-CN" altLang="en-US" sz="4000" b="1" dirty="0" smtClean="0"/>
              <a:t>纯粹思维的逻辑体系</a:t>
            </a:r>
            <a:r>
              <a:rPr lang="en-US" altLang="zh-CN" sz="4000" b="1" dirty="0" smtClean="0"/>
              <a:t>》</a:t>
            </a:r>
            <a:r>
              <a:rPr lang="zh-CN" altLang="en-US" sz="4000" b="1" dirty="0" smtClean="0"/>
              <a:t>简介</a:t>
            </a:r>
            <a:endParaRPr kumimoji="0" lang="en-US" altLang="zh-CN" sz="4000" b="1" i="0" u="none" strike="noStrike" kern="1200" cap="none" spc="0" normalizeH="0" baseline="0" noProof="0" dirty="0" smtClean="0">
              <a:ln>
                <a:noFill/>
              </a:ln>
              <a:solidFill>
                <a:schemeClr val="tx1"/>
              </a:solidFill>
              <a:effectLst/>
              <a:uLnTx/>
              <a:uFillTx/>
              <a:latin typeface="+mn-ea"/>
              <a:ea typeface="+mj-ea"/>
              <a:cs typeface="+mj-cs"/>
            </a:endParaRPr>
          </a:p>
        </p:txBody>
      </p:sp>
      <p:sp>
        <p:nvSpPr>
          <p:cNvPr id="5" name="TextBox 4"/>
          <p:cNvSpPr txBox="1"/>
          <p:nvPr/>
        </p:nvSpPr>
        <p:spPr>
          <a:xfrm>
            <a:off x="1403648" y="3573016"/>
            <a:ext cx="5832648" cy="2862322"/>
          </a:xfrm>
          <a:prstGeom prst="rect">
            <a:avLst/>
          </a:prstGeom>
          <a:noFill/>
        </p:spPr>
        <p:txBody>
          <a:bodyPr wrap="square" rtlCol="0">
            <a:spAutoFit/>
          </a:bodyPr>
          <a:lstStyle/>
          <a:p>
            <a:pPr>
              <a:lnSpc>
                <a:spcPct val="150000"/>
              </a:lnSpc>
            </a:pPr>
            <a:r>
              <a:rPr lang="en-US" altLang="zh-CN" sz="2000" b="1" dirty="0" smtClean="0">
                <a:latin typeface="+mn-ea"/>
              </a:rPr>
              <a:t>1</a:t>
            </a:r>
            <a:r>
              <a:rPr lang="zh-CN" altLang="en-US" sz="2000" b="1" dirty="0" smtClean="0">
                <a:latin typeface="+mn-ea"/>
              </a:rPr>
              <a:t>、语义逻辑</a:t>
            </a:r>
            <a:endParaRPr lang="en-US" altLang="zh-CN" sz="2000" b="1" dirty="0" smtClean="0">
              <a:latin typeface="+mn-ea"/>
            </a:endParaRPr>
          </a:p>
          <a:p>
            <a:pPr>
              <a:lnSpc>
                <a:spcPct val="150000"/>
              </a:lnSpc>
            </a:pPr>
            <a:r>
              <a:rPr lang="en-US" altLang="zh-CN" sz="2000" b="1" dirty="0" smtClean="0">
                <a:latin typeface="+mn-ea"/>
              </a:rPr>
              <a:t>2</a:t>
            </a:r>
            <a:r>
              <a:rPr lang="zh-CN" altLang="en-US" sz="2000" b="1" dirty="0" smtClean="0">
                <a:latin typeface="+mn-ea"/>
              </a:rPr>
              <a:t>、概念的斐波那契数列</a:t>
            </a:r>
            <a:endParaRPr lang="en-US" altLang="zh-CN" sz="2000" b="1" dirty="0" smtClean="0">
              <a:latin typeface="+mn-ea"/>
            </a:endParaRPr>
          </a:p>
          <a:p>
            <a:pPr>
              <a:lnSpc>
                <a:spcPct val="150000"/>
              </a:lnSpc>
            </a:pPr>
            <a:r>
              <a:rPr lang="en-US" altLang="zh-CN" sz="2000" b="1" dirty="0" smtClean="0">
                <a:latin typeface="+mn-ea"/>
              </a:rPr>
              <a:t>3</a:t>
            </a:r>
            <a:r>
              <a:rPr lang="zh-CN" altLang="en-US" sz="2000" b="1" dirty="0" smtClean="0">
                <a:latin typeface="+mn-ea"/>
              </a:rPr>
              <a:t>、递归分形结构</a:t>
            </a:r>
            <a:endParaRPr lang="en-US" altLang="zh-CN" sz="2000" b="1" dirty="0" smtClean="0">
              <a:latin typeface="+mn-ea"/>
            </a:endParaRPr>
          </a:p>
          <a:p>
            <a:pPr>
              <a:lnSpc>
                <a:spcPct val="150000"/>
              </a:lnSpc>
            </a:pPr>
            <a:r>
              <a:rPr lang="en-US" altLang="zh-CN" sz="2000" b="1" dirty="0" smtClean="0">
                <a:latin typeface="+mn-ea"/>
              </a:rPr>
              <a:t>4</a:t>
            </a:r>
            <a:r>
              <a:rPr lang="zh-CN" altLang="en-US" sz="2000" b="1" dirty="0" smtClean="0">
                <a:latin typeface="+mn-ea"/>
              </a:rPr>
              <a:t>、漩涡结构</a:t>
            </a:r>
            <a:endParaRPr lang="en-US" altLang="zh-CN" sz="2000" b="1" dirty="0" smtClean="0">
              <a:latin typeface="+mn-ea"/>
            </a:endParaRPr>
          </a:p>
          <a:p>
            <a:pPr>
              <a:lnSpc>
                <a:spcPct val="150000"/>
              </a:lnSpc>
            </a:pPr>
            <a:r>
              <a:rPr lang="en-US" altLang="zh-CN" sz="2000" b="1" dirty="0" smtClean="0">
                <a:latin typeface="+mn-ea"/>
              </a:rPr>
              <a:t>5</a:t>
            </a:r>
            <a:r>
              <a:rPr lang="zh-CN" altLang="en-US" sz="2000" b="1" dirty="0" smtClean="0">
                <a:latin typeface="+mn-ea"/>
              </a:rPr>
              <a:t>、数学式的清晰表达</a:t>
            </a:r>
            <a:endParaRPr lang="en-US" altLang="zh-CN" sz="2000" b="1" dirty="0" smtClean="0">
              <a:latin typeface="+mn-ea"/>
            </a:endParaRPr>
          </a:p>
          <a:p>
            <a:pPr>
              <a:lnSpc>
                <a:spcPct val="150000"/>
              </a:lnSpc>
            </a:pPr>
            <a:r>
              <a:rPr lang="en-US" altLang="zh-CN" sz="2000" b="1" dirty="0" smtClean="0">
                <a:latin typeface="+mn-ea"/>
              </a:rPr>
              <a:t>6</a:t>
            </a:r>
            <a:r>
              <a:rPr lang="zh-CN" altLang="en-US" sz="2000" b="1" dirty="0" smtClean="0">
                <a:latin typeface="+mn-ea"/>
              </a:rPr>
              <a:t>、结构图、流程图表达</a:t>
            </a:r>
            <a:endParaRPr lang="zh-CN" altLang="en-US" sz="2000" dirty="0">
              <a:latin typeface="+mn-ea"/>
            </a:endParaRPr>
          </a:p>
        </p:txBody>
      </p:sp>
      <p:sp>
        <p:nvSpPr>
          <p:cNvPr id="6" name="TextBox 5"/>
          <p:cNvSpPr txBox="1"/>
          <p:nvPr/>
        </p:nvSpPr>
        <p:spPr>
          <a:xfrm>
            <a:off x="827584" y="3140968"/>
            <a:ext cx="7488832" cy="400110"/>
          </a:xfrm>
          <a:prstGeom prst="rect">
            <a:avLst/>
          </a:prstGeom>
          <a:noFill/>
        </p:spPr>
        <p:txBody>
          <a:bodyPr wrap="square" rtlCol="0">
            <a:spAutoFit/>
          </a:bodyPr>
          <a:lstStyle/>
          <a:p>
            <a:r>
              <a:rPr lang="en-US" altLang="zh-CN" sz="2000" dirty="0" smtClean="0">
                <a:latin typeface="+mn-ea"/>
              </a:rPr>
              <a:t>   《</a:t>
            </a:r>
            <a:r>
              <a:rPr lang="zh-CN" altLang="en-US" sz="2000" dirty="0" smtClean="0">
                <a:latin typeface="+mn-ea"/>
              </a:rPr>
              <a:t>纯粹思维的的逻辑</a:t>
            </a:r>
            <a:r>
              <a:rPr lang="en-US" altLang="zh-CN" sz="2000" dirty="0" smtClean="0">
                <a:latin typeface="+mn-ea"/>
              </a:rPr>
              <a:t>》</a:t>
            </a:r>
            <a:r>
              <a:rPr lang="zh-CN" altLang="en-US" sz="2000" dirty="0" smtClean="0">
                <a:latin typeface="+mn-ea"/>
              </a:rPr>
              <a:t>的创新与特点：</a:t>
            </a:r>
            <a:endParaRPr lang="en-US" altLang="zh-CN" sz="2000" dirty="0" smtClean="0">
              <a:latin typeface="+mn-ea"/>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标题 1"/>
          <p:cNvSpPr txBox="1"/>
          <p:nvPr/>
        </p:nvSpPr>
        <p:spPr>
          <a:xfrm>
            <a:off x="1115616" y="0"/>
            <a:ext cx="6408712" cy="1008112"/>
          </a:xfrm>
          <a:prstGeom prst="rect">
            <a:avLst/>
          </a:prstGeom>
        </p:spPr>
        <p:txBody>
          <a:bodyPr vert="horz" lIns="91440" tIns="45720" rIns="91440" bIns="45720" rtlCol="0" anchor="ctr">
            <a:normAutofit fontScale="77500" lnSpcReduction="20000"/>
          </a:bodyPr>
          <a:lstStyle/>
          <a:p>
            <a:pPr marL="857250" lvl="0" indent="-857250" algn="ctr">
              <a:lnSpc>
                <a:spcPct val="120000"/>
              </a:lnSpc>
              <a:spcBef>
                <a:spcPct val="0"/>
              </a:spcBef>
              <a:buFont typeface="+mj-ea"/>
              <a:buAutoNum type="ea1JpnChsDbPeriod" startAt="9"/>
              <a:defRPr/>
            </a:pPr>
            <a:r>
              <a:rPr lang="en-US" altLang="zh-CN" sz="4000" b="1" dirty="0" smtClean="0"/>
              <a:t>《</a:t>
            </a:r>
            <a:r>
              <a:rPr lang="zh-CN" altLang="en-US" sz="4000" b="1" dirty="0" smtClean="0"/>
              <a:t>纯粹思维的逻辑体系</a:t>
            </a:r>
            <a:r>
              <a:rPr lang="en-US" altLang="zh-CN" sz="4000" b="1" dirty="0" smtClean="0"/>
              <a:t>》</a:t>
            </a:r>
            <a:r>
              <a:rPr lang="zh-CN" altLang="en-US" sz="4000" b="1" dirty="0" smtClean="0"/>
              <a:t>简介</a:t>
            </a:r>
            <a:endParaRPr kumimoji="0" lang="en-US" altLang="zh-CN" sz="4000" b="1" i="0" u="none" strike="noStrike" kern="1200" cap="none" spc="0" normalizeH="0" baseline="0" noProof="0" dirty="0" smtClean="0">
              <a:ln>
                <a:noFill/>
              </a:ln>
              <a:solidFill>
                <a:schemeClr val="tx1"/>
              </a:solidFill>
              <a:effectLst/>
              <a:uLnTx/>
              <a:uFillTx/>
              <a:latin typeface="+mn-ea"/>
              <a:ea typeface="+mj-ea"/>
              <a:cs typeface="+mj-cs"/>
            </a:endParaRPr>
          </a:p>
        </p:txBody>
      </p:sp>
      <p:pic>
        <p:nvPicPr>
          <p:cNvPr id="1026" name="Picture 2"/>
          <p:cNvPicPr>
            <a:picLocks noChangeAspect="1" noChangeArrowheads="1"/>
          </p:cNvPicPr>
          <p:nvPr/>
        </p:nvPicPr>
        <p:blipFill>
          <a:blip r:embed="rId1" cstate="print"/>
          <a:srcRect/>
          <a:stretch>
            <a:fillRect/>
          </a:stretch>
        </p:blipFill>
        <p:spPr bwMode="auto">
          <a:xfrm>
            <a:off x="1691680" y="783701"/>
            <a:ext cx="5112568" cy="61016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1547664" y="0"/>
            <a:ext cx="6048672" cy="1124744"/>
          </a:xfrm>
          <a:prstGeom prst="rect">
            <a:avLst/>
          </a:prstGeom>
        </p:spPr>
        <p:txBody>
          <a:bodyPr vert="horz" lIns="91440" tIns="45720" rIns="91440" bIns="45720" rtlCol="0" anchor="ctr">
            <a:normAutofit fontScale="77500" lnSpcReduction="20000"/>
          </a:bodyPr>
          <a:lstStyle/>
          <a:p>
            <a:pPr marL="857250" indent="-857250">
              <a:lnSpc>
                <a:spcPct val="170000"/>
              </a:lnSpc>
              <a:buFont typeface="+mj-lt"/>
              <a:buAutoNum type="romanUcPeriod" startAt="2"/>
            </a:pPr>
            <a:r>
              <a:rPr lang="en-US" altLang="zh-CN" sz="4000" b="1" dirty="0" smtClean="0">
                <a:solidFill>
                  <a:srgbClr val="00B050"/>
                </a:solidFill>
                <a:latin typeface="+mn-ea"/>
              </a:rPr>
              <a:t>《</a:t>
            </a:r>
            <a:r>
              <a:rPr lang="zh-CN" altLang="en-US" sz="4000" b="1" dirty="0" smtClean="0">
                <a:solidFill>
                  <a:srgbClr val="00B050"/>
                </a:solidFill>
                <a:latin typeface="+mn-ea"/>
              </a:rPr>
              <a:t>生命逻辑体系</a:t>
            </a:r>
            <a:r>
              <a:rPr lang="en-US" altLang="zh-CN" sz="4000" b="1" dirty="0" smtClean="0">
                <a:solidFill>
                  <a:srgbClr val="00B050"/>
                </a:solidFill>
                <a:latin typeface="+mn-ea"/>
              </a:rPr>
              <a:t>》</a:t>
            </a:r>
            <a:r>
              <a:rPr lang="zh-CN" altLang="en-US" sz="4000" b="1" dirty="0" smtClean="0">
                <a:solidFill>
                  <a:srgbClr val="00B050"/>
                </a:solidFill>
                <a:latin typeface="+mn-ea"/>
              </a:rPr>
              <a:t>研究展示</a:t>
            </a:r>
            <a:endParaRPr lang="en-US" altLang="zh-CN" sz="4000" b="1" dirty="0" smtClean="0">
              <a:solidFill>
                <a:srgbClr val="00B050"/>
              </a:solidFill>
              <a:latin typeface="+mn-ea"/>
            </a:endParaRPr>
          </a:p>
        </p:txBody>
      </p:sp>
      <p:sp>
        <p:nvSpPr>
          <p:cNvPr id="5" name="副标题 2"/>
          <p:cNvSpPr txBox="1"/>
          <p:nvPr/>
        </p:nvSpPr>
        <p:spPr>
          <a:xfrm>
            <a:off x="827584" y="980728"/>
            <a:ext cx="7992888" cy="504056"/>
          </a:xfrm>
          <a:prstGeom prst="rect">
            <a:avLst/>
          </a:prstGeom>
        </p:spPr>
        <p:txBody>
          <a:bodyPr vert="horz" lIns="91440" tIns="45720" rIns="91440" bIns="45720" rtlCol="0">
            <a:normAutofit/>
          </a:bodyPr>
          <a:lstStyle/>
          <a:p>
            <a:r>
              <a:rPr lang="en-US" altLang="zh-CN" sz="2400" dirty="0" smtClean="0"/>
              <a:t>   </a:t>
            </a:r>
            <a:r>
              <a:rPr lang="zh-CN" altLang="zh-CN" sz="2400" dirty="0" smtClean="0"/>
              <a:t>《生命逻辑体系》大约</a:t>
            </a:r>
            <a:r>
              <a:rPr lang="en-US" altLang="zh-CN" sz="2400" dirty="0" smtClean="0"/>
              <a:t>30</a:t>
            </a:r>
            <a:r>
              <a:rPr lang="zh-CN" altLang="zh-CN" sz="2400" smtClean="0"/>
              <a:t>万字</a:t>
            </a:r>
            <a:r>
              <a:rPr lang="zh-CN" altLang="en-US" sz="2400" smtClean="0"/>
              <a:t>。</a:t>
            </a:r>
            <a:endParaRPr lang="zh-CN" altLang="zh-CN" sz="2400" dirty="0"/>
          </a:p>
        </p:txBody>
      </p:sp>
      <p:pic>
        <p:nvPicPr>
          <p:cNvPr id="7" name="图片 6"/>
          <p:cNvPicPr/>
          <p:nvPr/>
        </p:nvPicPr>
        <p:blipFill>
          <a:blip r:embed="rId1" cstate="print"/>
          <a:srcRect/>
          <a:stretch>
            <a:fillRect/>
          </a:stretch>
        </p:blipFill>
        <p:spPr bwMode="auto">
          <a:xfrm>
            <a:off x="467544" y="1484784"/>
            <a:ext cx="3744416" cy="5229200"/>
          </a:xfrm>
          <a:prstGeom prst="rect">
            <a:avLst/>
          </a:prstGeom>
          <a:noFill/>
          <a:ln w="9525">
            <a:noFill/>
            <a:miter lim="800000"/>
            <a:headEnd/>
            <a:tailEnd/>
          </a:ln>
        </p:spPr>
      </p:pic>
      <p:pic>
        <p:nvPicPr>
          <p:cNvPr id="8" name="图片 7"/>
          <p:cNvPicPr/>
          <p:nvPr/>
        </p:nvPicPr>
        <p:blipFill>
          <a:blip r:embed="rId2" cstate="print"/>
          <a:srcRect/>
          <a:stretch>
            <a:fillRect/>
          </a:stretch>
        </p:blipFill>
        <p:spPr bwMode="auto">
          <a:xfrm>
            <a:off x="4355976" y="1484784"/>
            <a:ext cx="4176464"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标题 1"/>
          <p:cNvSpPr txBox="1"/>
          <p:nvPr/>
        </p:nvSpPr>
        <p:spPr>
          <a:xfrm>
            <a:off x="1115616" y="0"/>
            <a:ext cx="6408712" cy="1008112"/>
          </a:xfrm>
          <a:prstGeom prst="rect">
            <a:avLst/>
          </a:prstGeom>
        </p:spPr>
        <p:txBody>
          <a:bodyPr vert="horz" lIns="91440" tIns="45720" rIns="91440" bIns="45720" rtlCol="0" anchor="ctr">
            <a:normAutofit fontScale="77500" lnSpcReduction="20000"/>
          </a:bodyPr>
          <a:lstStyle/>
          <a:p>
            <a:pPr marL="857250" lvl="0" indent="-857250" algn="ctr">
              <a:lnSpc>
                <a:spcPct val="120000"/>
              </a:lnSpc>
              <a:spcBef>
                <a:spcPct val="0"/>
              </a:spcBef>
              <a:buFont typeface="+mj-ea"/>
              <a:buAutoNum type="ea1JpnChsDbPeriod" startAt="9"/>
              <a:defRPr/>
            </a:pPr>
            <a:r>
              <a:rPr lang="en-US" altLang="zh-CN" sz="4000" b="1" dirty="0" smtClean="0"/>
              <a:t>《</a:t>
            </a:r>
            <a:r>
              <a:rPr lang="zh-CN" altLang="en-US" sz="4000" b="1" dirty="0" smtClean="0"/>
              <a:t>纯粹思维的逻辑体系</a:t>
            </a:r>
            <a:r>
              <a:rPr lang="en-US" altLang="zh-CN" sz="4000" b="1" dirty="0" smtClean="0"/>
              <a:t>》</a:t>
            </a:r>
            <a:r>
              <a:rPr lang="zh-CN" altLang="en-US" sz="4000" b="1" dirty="0" smtClean="0"/>
              <a:t>简介</a:t>
            </a:r>
            <a:endParaRPr kumimoji="0" lang="en-US" altLang="zh-CN" sz="4000" b="1" i="0" u="none" strike="noStrike" kern="1200" cap="none" spc="0" normalizeH="0" baseline="0" noProof="0" dirty="0" smtClean="0">
              <a:ln>
                <a:noFill/>
              </a:ln>
              <a:solidFill>
                <a:schemeClr val="tx1"/>
              </a:solidFill>
              <a:effectLst/>
              <a:uLnTx/>
              <a:uFillTx/>
              <a:latin typeface="+mn-ea"/>
              <a:ea typeface="+mj-ea"/>
              <a:cs typeface="+mj-cs"/>
            </a:endParaRPr>
          </a:p>
        </p:txBody>
      </p:sp>
      <p:pic>
        <p:nvPicPr>
          <p:cNvPr id="2050" name="Picture 2"/>
          <p:cNvPicPr>
            <a:picLocks noChangeAspect="1" noChangeArrowheads="1"/>
          </p:cNvPicPr>
          <p:nvPr/>
        </p:nvPicPr>
        <p:blipFill>
          <a:blip r:embed="rId1" cstate="print"/>
          <a:srcRect/>
          <a:stretch>
            <a:fillRect/>
          </a:stretch>
        </p:blipFill>
        <p:spPr bwMode="auto">
          <a:xfrm>
            <a:off x="2123728" y="836712"/>
            <a:ext cx="4467225" cy="4200525"/>
          </a:xfrm>
          <a:prstGeom prst="rect">
            <a:avLst/>
          </a:prstGeom>
          <a:noFill/>
          <a:ln w="9525">
            <a:noFill/>
            <a:miter lim="800000"/>
            <a:headEnd/>
            <a:tailEnd/>
          </a:ln>
        </p:spPr>
      </p:pic>
      <p:sp>
        <p:nvSpPr>
          <p:cNvPr id="5" name="TextBox 4"/>
          <p:cNvSpPr txBox="1"/>
          <p:nvPr/>
        </p:nvSpPr>
        <p:spPr>
          <a:xfrm>
            <a:off x="395536" y="5085184"/>
            <a:ext cx="8136904" cy="1631216"/>
          </a:xfrm>
          <a:prstGeom prst="rect">
            <a:avLst/>
          </a:prstGeom>
          <a:noFill/>
        </p:spPr>
        <p:txBody>
          <a:bodyPr wrap="square" rtlCol="0">
            <a:spAutoFit/>
          </a:bodyPr>
          <a:lstStyle/>
          <a:p>
            <a:r>
              <a:rPr lang="en-US" altLang="zh-CN" sz="2000" dirty="0" smtClean="0">
                <a:latin typeface="+mn-ea"/>
              </a:rPr>
              <a:t>    </a:t>
            </a:r>
            <a:r>
              <a:rPr lang="zh-CN" altLang="zh-CN" sz="2000" dirty="0" smtClean="0">
                <a:latin typeface="+mn-ea"/>
              </a:rPr>
              <a:t>读者可以看出，黑格尔的概念是按照正反合来划分的，采用的是康德的三分法。而笔者采用的是一、二、三法则，即一个概念，二个环节，三个层次，这既与太极阴阳学说相通又与道生一，一生二，二生三不谋而合。这种改造使得全书内容十分清晰而容易理解，概念进展自然流畅，读者可以对比黑格尔《小逻辑》，看看如此改造是否有道理。</a:t>
            </a:r>
            <a:endParaRPr lang="zh-CN" altLang="zh-CN" sz="2000" dirty="0">
              <a:latin typeface="+mn-ea"/>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标题 1"/>
          <p:cNvSpPr txBox="1"/>
          <p:nvPr/>
        </p:nvSpPr>
        <p:spPr>
          <a:xfrm>
            <a:off x="1115616" y="0"/>
            <a:ext cx="6408712" cy="1008112"/>
          </a:xfrm>
          <a:prstGeom prst="rect">
            <a:avLst/>
          </a:prstGeom>
        </p:spPr>
        <p:txBody>
          <a:bodyPr vert="horz" lIns="91440" tIns="45720" rIns="91440" bIns="45720" rtlCol="0" anchor="ctr">
            <a:normAutofit fontScale="77500" lnSpcReduction="20000"/>
          </a:bodyPr>
          <a:lstStyle/>
          <a:p>
            <a:pPr marL="857250" lvl="0" indent="-857250" algn="ctr">
              <a:lnSpc>
                <a:spcPct val="120000"/>
              </a:lnSpc>
              <a:spcBef>
                <a:spcPct val="0"/>
              </a:spcBef>
              <a:buFont typeface="+mj-ea"/>
              <a:buAutoNum type="ea1JpnChsDbPeriod" startAt="9"/>
              <a:defRPr/>
            </a:pPr>
            <a:r>
              <a:rPr lang="en-US" altLang="zh-CN" sz="4000" b="1" dirty="0" smtClean="0"/>
              <a:t>《</a:t>
            </a:r>
            <a:r>
              <a:rPr lang="zh-CN" altLang="en-US" sz="4000" b="1" dirty="0" smtClean="0"/>
              <a:t>纯粹思维的逻辑体系</a:t>
            </a:r>
            <a:r>
              <a:rPr lang="en-US" altLang="zh-CN" sz="4000" b="1" dirty="0" smtClean="0"/>
              <a:t>》</a:t>
            </a:r>
            <a:r>
              <a:rPr lang="zh-CN" altLang="en-US" sz="4000" b="1" dirty="0" smtClean="0"/>
              <a:t>简介</a:t>
            </a:r>
            <a:endParaRPr kumimoji="0" lang="en-US" altLang="zh-CN" sz="4000" b="1" i="0" u="none" strike="noStrike" kern="1200" cap="none" spc="0" normalizeH="0" baseline="0" noProof="0" dirty="0" smtClean="0">
              <a:ln>
                <a:noFill/>
              </a:ln>
              <a:solidFill>
                <a:schemeClr val="tx1"/>
              </a:solidFill>
              <a:effectLst/>
              <a:uLnTx/>
              <a:uFillTx/>
              <a:latin typeface="+mn-ea"/>
              <a:ea typeface="+mj-ea"/>
              <a:cs typeface="+mj-cs"/>
            </a:endParaRPr>
          </a:p>
        </p:txBody>
      </p:sp>
      <p:sp>
        <p:nvSpPr>
          <p:cNvPr id="6" name="椭圆 5"/>
          <p:cNvSpPr/>
          <p:nvPr/>
        </p:nvSpPr>
        <p:spPr>
          <a:xfrm>
            <a:off x="3563888" y="3573016"/>
            <a:ext cx="43204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有</a:t>
            </a:r>
            <a:endParaRPr lang="zh-CN" altLang="en-US" b="1" dirty="0">
              <a:solidFill>
                <a:schemeClr val="tx1"/>
              </a:solidFill>
            </a:endParaRPr>
          </a:p>
        </p:txBody>
      </p:sp>
      <p:sp>
        <p:nvSpPr>
          <p:cNvPr id="7" name="椭圆 6"/>
          <p:cNvSpPr/>
          <p:nvPr/>
        </p:nvSpPr>
        <p:spPr>
          <a:xfrm>
            <a:off x="4499992" y="3573016"/>
            <a:ext cx="432048" cy="3600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rPr>
              <a:t>无</a:t>
            </a:r>
            <a:endParaRPr lang="zh-CN" altLang="en-US" b="1" dirty="0">
              <a:solidFill>
                <a:schemeClr val="bg1"/>
              </a:solidFill>
            </a:endParaRPr>
          </a:p>
        </p:txBody>
      </p:sp>
      <p:sp>
        <p:nvSpPr>
          <p:cNvPr id="8" name="椭圆 7"/>
          <p:cNvSpPr/>
          <p:nvPr/>
        </p:nvSpPr>
        <p:spPr>
          <a:xfrm>
            <a:off x="2771800" y="3573016"/>
            <a:ext cx="504056"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tx1"/>
                </a:solidFill>
              </a:rPr>
              <a:t>实有</a:t>
            </a:r>
            <a:endParaRPr lang="zh-CN" altLang="en-US" sz="1200" b="1" dirty="0">
              <a:solidFill>
                <a:schemeClr val="tx1"/>
              </a:solidFill>
            </a:endParaRPr>
          </a:p>
        </p:txBody>
      </p:sp>
      <p:sp>
        <p:nvSpPr>
          <p:cNvPr id="9" name="椭圆 8"/>
          <p:cNvSpPr/>
          <p:nvPr/>
        </p:nvSpPr>
        <p:spPr>
          <a:xfrm>
            <a:off x="5220072" y="3501008"/>
            <a:ext cx="504056" cy="43204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rPr>
              <a:t>虚无</a:t>
            </a:r>
            <a:endParaRPr lang="zh-CN" altLang="en-US" sz="1200" b="1" dirty="0">
              <a:solidFill>
                <a:schemeClr val="bg1"/>
              </a:solidFill>
            </a:endParaRPr>
          </a:p>
        </p:txBody>
      </p:sp>
      <p:sp>
        <p:nvSpPr>
          <p:cNvPr id="10" name="椭圆 9"/>
          <p:cNvSpPr/>
          <p:nvPr/>
        </p:nvSpPr>
        <p:spPr>
          <a:xfrm>
            <a:off x="1907704" y="3501008"/>
            <a:ext cx="576064"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tx1"/>
                </a:solidFill>
              </a:rPr>
              <a:t>某物</a:t>
            </a:r>
            <a:endParaRPr lang="zh-CN" altLang="en-US" sz="1200" b="1" dirty="0">
              <a:solidFill>
                <a:schemeClr val="tx1"/>
              </a:solidFill>
            </a:endParaRPr>
          </a:p>
        </p:txBody>
      </p:sp>
      <p:sp>
        <p:nvSpPr>
          <p:cNvPr id="11" name="椭圆 10"/>
          <p:cNvSpPr/>
          <p:nvPr/>
        </p:nvSpPr>
        <p:spPr>
          <a:xfrm>
            <a:off x="6084168" y="3501008"/>
            <a:ext cx="576064" cy="50405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rPr>
              <a:t>别物</a:t>
            </a:r>
            <a:endParaRPr lang="zh-CN" altLang="en-US" sz="1200" b="1" dirty="0">
              <a:solidFill>
                <a:schemeClr val="bg1"/>
              </a:solidFill>
            </a:endParaRPr>
          </a:p>
        </p:txBody>
      </p:sp>
      <p:sp>
        <p:nvSpPr>
          <p:cNvPr id="12" name="椭圆 11"/>
          <p:cNvSpPr/>
          <p:nvPr/>
        </p:nvSpPr>
        <p:spPr>
          <a:xfrm>
            <a:off x="1115616" y="3501008"/>
            <a:ext cx="576064"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tx1"/>
                </a:solidFill>
              </a:rPr>
              <a:t>一</a:t>
            </a:r>
            <a:endParaRPr lang="zh-CN" altLang="en-US" sz="1200" b="1" dirty="0">
              <a:solidFill>
                <a:schemeClr val="tx1"/>
              </a:solidFill>
            </a:endParaRPr>
          </a:p>
        </p:txBody>
      </p:sp>
      <p:sp>
        <p:nvSpPr>
          <p:cNvPr id="13" name="椭圆 12"/>
          <p:cNvSpPr/>
          <p:nvPr/>
        </p:nvSpPr>
        <p:spPr>
          <a:xfrm>
            <a:off x="6948264" y="3429000"/>
            <a:ext cx="576064" cy="57606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rPr>
              <a:t>多</a:t>
            </a:r>
            <a:endParaRPr lang="zh-CN" altLang="en-US" sz="1200" b="1" dirty="0">
              <a:solidFill>
                <a:schemeClr val="bg1"/>
              </a:solidFill>
            </a:endParaRPr>
          </a:p>
        </p:txBody>
      </p:sp>
      <p:sp>
        <p:nvSpPr>
          <p:cNvPr id="14" name="上弧形箭头 13"/>
          <p:cNvSpPr/>
          <p:nvPr/>
        </p:nvSpPr>
        <p:spPr>
          <a:xfrm>
            <a:off x="3779912" y="3140968"/>
            <a:ext cx="936104" cy="3600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下弧形箭头 14"/>
          <p:cNvSpPr/>
          <p:nvPr/>
        </p:nvSpPr>
        <p:spPr>
          <a:xfrm flipH="1">
            <a:off x="3779912" y="4005064"/>
            <a:ext cx="936104" cy="43204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上弧形箭头 15"/>
          <p:cNvSpPr/>
          <p:nvPr/>
        </p:nvSpPr>
        <p:spPr>
          <a:xfrm>
            <a:off x="2987824" y="2492896"/>
            <a:ext cx="2592288" cy="100811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下弧形箭头 16"/>
          <p:cNvSpPr/>
          <p:nvPr/>
        </p:nvSpPr>
        <p:spPr>
          <a:xfrm flipH="1">
            <a:off x="2987824" y="4005064"/>
            <a:ext cx="2520280" cy="93610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上弧形箭头 17"/>
          <p:cNvSpPr/>
          <p:nvPr/>
        </p:nvSpPr>
        <p:spPr>
          <a:xfrm>
            <a:off x="2051720" y="1988840"/>
            <a:ext cx="4536504" cy="144016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下弧形箭头 18"/>
          <p:cNvSpPr/>
          <p:nvPr/>
        </p:nvSpPr>
        <p:spPr>
          <a:xfrm flipH="1">
            <a:off x="2051720" y="4149080"/>
            <a:ext cx="4392488" cy="129614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上弧形箭头 19"/>
          <p:cNvSpPr/>
          <p:nvPr/>
        </p:nvSpPr>
        <p:spPr>
          <a:xfrm>
            <a:off x="1259632" y="1484784"/>
            <a:ext cx="6408712" cy="187220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下弧形箭头 20"/>
          <p:cNvSpPr/>
          <p:nvPr/>
        </p:nvSpPr>
        <p:spPr>
          <a:xfrm flipH="1">
            <a:off x="1043608" y="4149080"/>
            <a:ext cx="6336704" cy="194421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200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20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5000"/>
                            </p:stCondLst>
                            <p:childTnLst>
                              <p:par>
                                <p:cTn id="14" presetID="1" presetClass="entr" presetSubtype="0" fill="hold" grpId="0" nodeType="afterEffect">
                                  <p:stCondLst>
                                    <p:cond delay="2000"/>
                                  </p:stCondLst>
                                  <p:childTnLst>
                                    <p:set>
                                      <p:cBhvr>
                                        <p:cTn id="15" dur="1" fill="hold">
                                          <p:stCondLst>
                                            <p:cond delay="0"/>
                                          </p:stCondLst>
                                        </p:cTn>
                                        <p:tgtEl>
                                          <p:spTgt spid="15"/>
                                        </p:tgtEl>
                                        <p:attrNameLst>
                                          <p:attrName>style.visibility</p:attrName>
                                        </p:attrNameLst>
                                      </p:cBhvr>
                                      <p:to>
                                        <p:strVal val="visible"/>
                                      </p:to>
                                    </p:set>
                                  </p:childTnLst>
                                </p:cTn>
                              </p:par>
                            </p:childTnLst>
                          </p:cTn>
                        </p:par>
                        <p:par>
                          <p:cTn id="16" fill="hold">
                            <p:stCondLst>
                              <p:cond delay="7000"/>
                            </p:stCondLst>
                            <p:childTnLst>
                              <p:par>
                                <p:cTn id="17" presetID="1" presetClass="entr" presetSubtype="0" fill="hold" grpId="0" nodeType="afterEffect">
                                  <p:stCondLst>
                                    <p:cond delay="200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9000"/>
                            </p:stCondLst>
                            <p:childTnLst>
                              <p:par>
                                <p:cTn id="20" presetID="1" presetClass="entr" presetSubtype="0" fill="hold" grpId="0" nodeType="afterEffect">
                                  <p:stCondLst>
                                    <p:cond delay="2000"/>
                                  </p:stCondLst>
                                  <p:childTnLst>
                                    <p:set>
                                      <p:cBhvr>
                                        <p:cTn id="21" dur="1" fill="hold">
                                          <p:stCondLst>
                                            <p:cond delay="0"/>
                                          </p:stCondLst>
                                        </p:cTn>
                                        <p:tgtEl>
                                          <p:spTgt spid="16"/>
                                        </p:tgtEl>
                                        <p:attrNameLst>
                                          <p:attrName>style.visibility</p:attrName>
                                        </p:attrNameLst>
                                      </p:cBhvr>
                                      <p:to>
                                        <p:strVal val="visible"/>
                                      </p:to>
                                    </p:set>
                                  </p:childTnLst>
                                </p:cTn>
                              </p:par>
                            </p:childTnLst>
                          </p:cTn>
                        </p:par>
                        <p:par>
                          <p:cTn id="22" fill="hold">
                            <p:stCondLst>
                              <p:cond delay="11000"/>
                            </p:stCondLst>
                            <p:childTnLst>
                              <p:par>
                                <p:cTn id="23" presetID="1" presetClass="entr" presetSubtype="0" fill="hold" grpId="0" nodeType="afterEffect">
                                  <p:stCondLst>
                                    <p:cond delay="2000"/>
                                  </p:stCondLst>
                                  <p:childTnLst>
                                    <p:set>
                                      <p:cBhvr>
                                        <p:cTn id="24" dur="1" fill="hold">
                                          <p:stCondLst>
                                            <p:cond delay="0"/>
                                          </p:stCondLst>
                                        </p:cTn>
                                        <p:tgtEl>
                                          <p:spTgt spid="9"/>
                                        </p:tgtEl>
                                        <p:attrNameLst>
                                          <p:attrName>style.visibility</p:attrName>
                                        </p:attrNameLst>
                                      </p:cBhvr>
                                      <p:to>
                                        <p:strVal val="visible"/>
                                      </p:to>
                                    </p:set>
                                  </p:childTnLst>
                                </p:cTn>
                              </p:par>
                            </p:childTnLst>
                          </p:cTn>
                        </p:par>
                        <p:par>
                          <p:cTn id="25" fill="hold">
                            <p:stCondLst>
                              <p:cond delay="13000"/>
                            </p:stCondLst>
                            <p:childTnLst>
                              <p:par>
                                <p:cTn id="26" presetID="1" presetClass="entr" presetSubtype="0" fill="hold" grpId="0" nodeType="afterEffect">
                                  <p:stCondLst>
                                    <p:cond delay="200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15000"/>
                            </p:stCondLst>
                            <p:childTnLst>
                              <p:par>
                                <p:cTn id="29" presetID="1" presetClass="entr" presetSubtype="0" fill="hold" grpId="0" nodeType="afterEffect">
                                  <p:stCondLst>
                                    <p:cond delay="2000"/>
                                  </p:stCondLst>
                                  <p:childTnLst>
                                    <p:set>
                                      <p:cBhvr>
                                        <p:cTn id="30" dur="1" fill="hold">
                                          <p:stCondLst>
                                            <p:cond delay="0"/>
                                          </p:stCondLst>
                                        </p:cTn>
                                        <p:tgtEl>
                                          <p:spTgt spid="10"/>
                                        </p:tgtEl>
                                        <p:attrNameLst>
                                          <p:attrName>style.visibility</p:attrName>
                                        </p:attrNameLst>
                                      </p:cBhvr>
                                      <p:to>
                                        <p:strVal val="visible"/>
                                      </p:to>
                                    </p:set>
                                  </p:childTnLst>
                                </p:cTn>
                              </p:par>
                            </p:childTnLst>
                          </p:cTn>
                        </p:par>
                        <p:par>
                          <p:cTn id="31" fill="hold">
                            <p:stCondLst>
                              <p:cond delay="17000"/>
                            </p:stCondLst>
                            <p:childTnLst>
                              <p:par>
                                <p:cTn id="32" presetID="1" presetClass="entr" presetSubtype="0" fill="hold" grpId="0" nodeType="afterEffect">
                                  <p:stCondLst>
                                    <p:cond delay="2000"/>
                                  </p:stCondLst>
                                  <p:childTnLst>
                                    <p:set>
                                      <p:cBhvr>
                                        <p:cTn id="33" dur="1" fill="hold">
                                          <p:stCondLst>
                                            <p:cond delay="0"/>
                                          </p:stCondLst>
                                        </p:cTn>
                                        <p:tgtEl>
                                          <p:spTgt spid="18"/>
                                        </p:tgtEl>
                                        <p:attrNameLst>
                                          <p:attrName>style.visibility</p:attrName>
                                        </p:attrNameLst>
                                      </p:cBhvr>
                                      <p:to>
                                        <p:strVal val="visible"/>
                                      </p:to>
                                    </p:set>
                                  </p:childTnLst>
                                </p:cTn>
                              </p:par>
                            </p:childTnLst>
                          </p:cTn>
                        </p:par>
                        <p:par>
                          <p:cTn id="34" fill="hold">
                            <p:stCondLst>
                              <p:cond delay="19000"/>
                            </p:stCondLst>
                            <p:childTnLst>
                              <p:par>
                                <p:cTn id="35" presetID="1" presetClass="entr" presetSubtype="0" fill="hold" grpId="0" nodeType="afterEffect">
                                  <p:stCondLst>
                                    <p:cond delay="2000"/>
                                  </p:stCondLst>
                                  <p:childTnLst>
                                    <p:set>
                                      <p:cBhvr>
                                        <p:cTn id="36" dur="1" fill="hold">
                                          <p:stCondLst>
                                            <p:cond delay="0"/>
                                          </p:stCondLst>
                                        </p:cTn>
                                        <p:tgtEl>
                                          <p:spTgt spid="11"/>
                                        </p:tgtEl>
                                        <p:attrNameLst>
                                          <p:attrName>style.visibility</p:attrName>
                                        </p:attrNameLst>
                                      </p:cBhvr>
                                      <p:to>
                                        <p:strVal val="visible"/>
                                      </p:to>
                                    </p:set>
                                  </p:childTnLst>
                                </p:cTn>
                              </p:par>
                            </p:childTnLst>
                          </p:cTn>
                        </p:par>
                        <p:par>
                          <p:cTn id="37" fill="hold">
                            <p:stCondLst>
                              <p:cond delay="21000"/>
                            </p:stCondLst>
                            <p:childTnLst>
                              <p:par>
                                <p:cTn id="38" presetID="1" presetClass="entr" presetSubtype="0" fill="hold" grpId="0" nodeType="afterEffect">
                                  <p:stCondLst>
                                    <p:cond delay="2000"/>
                                  </p:stCondLst>
                                  <p:childTnLst>
                                    <p:set>
                                      <p:cBhvr>
                                        <p:cTn id="39" dur="1" fill="hold">
                                          <p:stCondLst>
                                            <p:cond delay="0"/>
                                          </p:stCondLst>
                                        </p:cTn>
                                        <p:tgtEl>
                                          <p:spTgt spid="19"/>
                                        </p:tgtEl>
                                        <p:attrNameLst>
                                          <p:attrName>style.visibility</p:attrName>
                                        </p:attrNameLst>
                                      </p:cBhvr>
                                      <p:to>
                                        <p:strVal val="visible"/>
                                      </p:to>
                                    </p:set>
                                  </p:childTnLst>
                                </p:cTn>
                              </p:par>
                            </p:childTnLst>
                          </p:cTn>
                        </p:par>
                        <p:par>
                          <p:cTn id="40" fill="hold">
                            <p:stCondLst>
                              <p:cond delay="23000"/>
                            </p:stCondLst>
                            <p:childTnLst>
                              <p:par>
                                <p:cTn id="41" presetID="1" presetClass="entr" presetSubtype="0" fill="hold" grpId="0" nodeType="afterEffect">
                                  <p:stCondLst>
                                    <p:cond delay="2000"/>
                                  </p:stCondLst>
                                  <p:childTnLst>
                                    <p:set>
                                      <p:cBhvr>
                                        <p:cTn id="42" dur="1" fill="hold">
                                          <p:stCondLst>
                                            <p:cond delay="0"/>
                                          </p:stCondLst>
                                        </p:cTn>
                                        <p:tgtEl>
                                          <p:spTgt spid="12"/>
                                        </p:tgtEl>
                                        <p:attrNameLst>
                                          <p:attrName>style.visibility</p:attrName>
                                        </p:attrNameLst>
                                      </p:cBhvr>
                                      <p:to>
                                        <p:strVal val="visible"/>
                                      </p:to>
                                    </p:set>
                                  </p:childTnLst>
                                </p:cTn>
                              </p:par>
                            </p:childTnLst>
                          </p:cTn>
                        </p:par>
                        <p:par>
                          <p:cTn id="43" fill="hold">
                            <p:stCondLst>
                              <p:cond delay="25000"/>
                            </p:stCondLst>
                            <p:childTnLst>
                              <p:par>
                                <p:cTn id="44" presetID="1" presetClass="entr" presetSubtype="0" fill="hold" grpId="0" nodeType="afterEffect">
                                  <p:stCondLst>
                                    <p:cond delay="2000"/>
                                  </p:stCondLst>
                                  <p:childTnLst>
                                    <p:set>
                                      <p:cBhvr>
                                        <p:cTn id="45" dur="1" fill="hold">
                                          <p:stCondLst>
                                            <p:cond delay="0"/>
                                          </p:stCondLst>
                                        </p:cTn>
                                        <p:tgtEl>
                                          <p:spTgt spid="20"/>
                                        </p:tgtEl>
                                        <p:attrNameLst>
                                          <p:attrName>style.visibility</p:attrName>
                                        </p:attrNameLst>
                                      </p:cBhvr>
                                      <p:to>
                                        <p:strVal val="visible"/>
                                      </p:to>
                                    </p:set>
                                  </p:childTnLst>
                                </p:cTn>
                              </p:par>
                            </p:childTnLst>
                          </p:cTn>
                        </p:par>
                        <p:par>
                          <p:cTn id="46" fill="hold">
                            <p:stCondLst>
                              <p:cond delay="27000"/>
                            </p:stCondLst>
                            <p:childTnLst>
                              <p:par>
                                <p:cTn id="47" presetID="1" presetClass="entr" presetSubtype="0" fill="hold" grpId="0" nodeType="afterEffect">
                                  <p:stCondLst>
                                    <p:cond delay="2000"/>
                                  </p:stCondLst>
                                  <p:childTnLst>
                                    <p:set>
                                      <p:cBhvr>
                                        <p:cTn id="48" dur="1" fill="hold">
                                          <p:stCondLst>
                                            <p:cond delay="0"/>
                                          </p:stCondLst>
                                        </p:cTn>
                                        <p:tgtEl>
                                          <p:spTgt spid="13"/>
                                        </p:tgtEl>
                                        <p:attrNameLst>
                                          <p:attrName>style.visibility</p:attrName>
                                        </p:attrNameLst>
                                      </p:cBhvr>
                                      <p:to>
                                        <p:strVal val="visible"/>
                                      </p:to>
                                    </p:set>
                                  </p:childTnLst>
                                </p:cTn>
                              </p:par>
                            </p:childTnLst>
                          </p:cTn>
                        </p:par>
                        <p:par>
                          <p:cTn id="49" fill="hold">
                            <p:stCondLst>
                              <p:cond delay="29000"/>
                            </p:stCondLst>
                            <p:childTnLst>
                              <p:par>
                                <p:cTn id="50" presetID="1" presetClass="entr" presetSubtype="0" fill="hold" grpId="0" nodeType="afterEffect">
                                  <p:stCondLst>
                                    <p:cond delay="2000"/>
                                  </p:stCondLst>
                                  <p:childTnLst>
                                    <p:set>
                                      <p:cBhvr>
                                        <p:cTn id="5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标题 1"/>
          <p:cNvSpPr txBox="1"/>
          <p:nvPr/>
        </p:nvSpPr>
        <p:spPr>
          <a:xfrm>
            <a:off x="1115616" y="0"/>
            <a:ext cx="6408712" cy="1008112"/>
          </a:xfrm>
          <a:prstGeom prst="rect">
            <a:avLst/>
          </a:prstGeom>
        </p:spPr>
        <p:txBody>
          <a:bodyPr vert="horz" lIns="91440" tIns="45720" rIns="91440" bIns="45720" rtlCol="0" anchor="ctr">
            <a:normAutofit fontScale="77500" lnSpcReduction="20000"/>
          </a:bodyPr>
          <a:lstStyle/>
          <a:p>
            <a:pPr marL="857250" lvl="0" indent="-857250" algn="ctr">
              <a:lnSpc>
                <a:spcPct val="120000"/>
              </a:lnSpc>
              <a:spcBef>
                <a:spcPct val="0"/>
              </a:spcBef>
              <a:buFont typeface="+mj-ea"/>
              <a:buAutoNum type="ea1JpnChsDbPeriod" startAt="9"/>
              <a:defRPr/>
            </a:pPr>
            <a:r>
              <a:rPr lang="en-US" altLang="zh-CN" sz="4000" b="1" dirty="0" smtClean="0"/>
              <a:t>《</a:t>
            </a:r>
            <a:r>
              <a:rPr lang="zh-CN" altLang="en-US" sz="4000" b="1" dirty="0" smtClean="0"/>
              <a:t>纯粹思维的逻辑体系</a:t>
            </a:r>
            <a:r>
              <a:rPr lang="en-US" altLang="zh-CN" sz="4000" b="1" dirty="0" smtClean="0"/>
              <a:t>》</a:t>
            </a:r>
            <a:r>
              <a:rPr lang="zh-CN" altLang="en-US" sz="4000" b="1" dirty="0" smtClean="0"/>
              <a:t>简介</a:t>
            </a:r>
            <a:endParaRPr kumimoji="0" lang="en-US" altLang="zh-CN" sz="4000" b="1" i="0" u="none" strike="noStrike" kern="1200" cap="none" spc="0" normalizeH="0" baseline="0" noProof="0" dirty="0" smtClean="0">
              <a:ln>
                <a:noFill/>
              </a:ln>
              <a:solidFill>
                <a:schemeClr val="tx1"/>
              </a:solidFill>
              <a:effectLst/>
              <a:uLnTx/>
              <a:uFillTx/>
              <a:latin typeface="+mn-ea"/>
              <a:ea typeface="+mj-ea"/>
              <a:cs typeface="+mj-cs"/>
            </a:endParaRPr>
          </a:p>
        </p:txBody>
      </p:sp>
      <p:pic>
        <p:nvPicPr>
          <p:cNvPr id="3075" name="Picture 3"/>
          <p:cNvPicPr>
            <a:picLocks noChangeAspect="1" noChangeArrowheads="1"/>
          </p:cNvPicPr>
          <p:nvPr/>
        </p:nvPicPr>
        <p:blipFill>
          <a:blip r:embed="rId1" cstate="print"/>
          <a:srcRect/>
          <a:stretch>
            <a:fillRect/>
          </a:stretch>
        </p:blipFill>
        <p:spPr bwMode="auto">
          <a:xfrm>
            <a:off x="1547664" y="1052736"/>
            <a:ext cx="5472608" cy="53788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标题 1"/>
          <p:cNvSpPr txBox="1"/>
          <p:nvPr/>
        </p:nvSpPr>
        <p:spPr>
          <a:xfrm>
            <a:off x="1115616" y="260648"/>
            <a:ext cx="6408712" cy="747464"/>
          </a:xfrm>
          <a:prstGeom prst="rect">
            <a:avLst/>
          </a:prstGeom>
        </p:spPr>
        <p:txBody>
          <a:bodyPr vert="horz" lIns="91440" tIns="45720" rIns="91440" bIns="45720" rtlCol="0" anchor="ctr">
            <a:normAutofit fontScale="77500" lnSpcReduction="20000"/>
          </a:bodyPr>
          <a:lstStyle/>
          <a:p>
            <a:pPr marL="857250" lvl="0" indent="-857250" algn="ctr">
              <a:lnSpc>
                <a:spcPct val="120000"/>
              </a:lnSpc>
              <a:spcBef>
                <a:spcPct val="0"/>
              </a:spcBef>
              <a:buFont typeface="+mj-ea"/>
              <a:buAutoNum type="ea1JpnChsDbPeriod" startAt="9"/>
              <a:defRPr/>
            </a:pPr>
            <a:r>
              <a:rPr lang="en-US" altLang="zh-CN" sz="4000" b="1" dirty="0" smtClean="0"/>
              <a:t>《</a:t>
            </a:r>
            <a:r>
              <a:rPr lang="zh-CN" altLang="en-US" sz="4000" b="1" dirty="0" smtClean="0"/>
              <a:t>纯粹思维的逻辑体系</a:t>
            </a:r>
            <a:r>
              <a:rPr lang="en-US" altLang="zh-CN" sz="4000" b="1" dirty="0" smtClean="0"/>
              <a:t>》</a:t>
            </a:r>
            <a:r>
              <a:rPr lang="zh-CN" altLang="en-US" sz="4000" b="1" dirty="0" smtClean="0"/>
              <a:t>简介</a:t>
            </a:r>
            <a:endParaRPr kumimoji="0" lang="en-US" altLang="zh-CN" sz="4000" b="1" i="0" u="none" strike="noStrike" kern="1200" cap="none" spc="0" normalizeH="0" baseline="0" noProof="0" dirty="0" smtClean="0">
              <a:ln>
                <a:noFill/>
              </a:ln>
              <a:solidFill>
                <a:schemeClr val="tx1"/>
              </a:solidFill>
              <a:effectLst/>
              <a:uLnTx/>
              <a:uFillTx/>
              <a:latin typeface="+mn-ea"/>
              <a:ea typeface="+mj-ea"/>
              <a:cs typeface="+mj-cs"/>
            </a:endParaRPr>
          </a:p>
        </p:txBody>
      </p:sp>
      <p:pic>
        <p:nvPicPr>
          <p:cNvPr id="4098" name="Picture 2"/>
          <p:cNvPicPr>
            <a:picLocks noChangeAspect="1" noChangeArrowheads="1"/>
          </p:cNvPicPr>
          <p:nvPr/>
        </p:nvPicPr>
        <p:blipFill>
          <a:blip r:embed="rId1" cstate="print"/>
          <a:srcRect/>
          <a:stretch>
            <a:fillRect/>
          </a:stretch>
        </p:blipFill>
        <p:spPr bwMode="auto">
          <a:xfrm>
            <a:off x="1475656" y="1340768"/>
            <a:ext cx="5954493" cy="4824536"/>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755576" y="1052736"/>
            <a:ext cx="7704856" cy="4248472"/>
          </a:xfrm>
        </p:spPr>
        <p:txBody>
          <a:bodyPr>
            <a:noAutofit/>
          </a:bodyPr>
          <a:lstStyle/>
          <a:p>
            <a:pPr algn="l">
              <a:lnSpc>
                <a:spcPct val="150000"/>
              </a:lnSpc>
            </a:pPr>
            <a:r>
              <a:rPr lang="zh-CN" altLang="en-US" sz="2000" dirty="0" smtClean="0">
                <a:solidFill>
                  <a:schemeClr val="tx1"/>
                </a:solidFill>
                <a:latin typeface="+mn-ea"/>
              </a:rPr>
              <a:t>哲学入门参考书：</a:t>
            </a:r>
            <a:endParaRPr lang="en-US" altLang="zh-CN" sz="2000" dirty="0" smtClean="0">
              <a:solidFill>
                <a:schemeClr val="tx1"/>
              </a:solidFill>
              <a:latin typeface="+mn-ea"/>
            </a:endParaRPr>
          </a:p>
          <a:p>
            <a:pPr marL="457200" indent="-457200" algn="l">
              <a:lnSpc>
                <a:spcPct val="150000"/>
              </a:lnSpc>
              <a:buFont typeface="+mj-lt"/>
              <a:buAutoNum type="arabicPeriod"/>
            </a:pPr>
            <a:r>
              <a:rPr lang="zh-CN" altLang="zh-CN" sz="2000" dirty="0" smtClean="0">
                <a:solidFill>
                  <a:schemeClr val="tx1"/>
                </a:solidFill>
                <a:latin typeface="+mn-ea"/>
              </a:rPr>
              <a:t>李超杰：</a:t>
            </a:r>
            <a:r>
              <a:rPr lang="zh-CN" altLang="zh-CN" sz="2000" b="1" dirty="0" smtClean="0">
                <a:solidFill>
                  <a:schemeClr val="tx1"/>
                </a:solidFill>
                <a:latin typeface="+mn-ea"/>
              </a:rPr>
              <a:t>《哲学的精神》</a:t>
            </a:r>
            <a:r>
              <a:rPr lang="zh-CN" altLang="zh-CN" sz="2000" dirty="0" smtClean="0">
                <a:solidFill>
                  <a:schemeClr val="tx1"/>
                </a:solidFill>
                <a:latin typeface="+mn-ea"/>
              </a:rPr>
              <a:t>，商务印书馆</a:t>
            </a:r>
            <a:r>
              <a:rPr lang="en-US" altLang="zh-CN" sz="2000" dirty="0" smtClean="0">
                <a:solidFill>
                  <a:schemeClr val="tx1"/>
                </a:solidFill>
                <a:latin typeface="+mn-ea"/>
              </a:rPr>
              <a:t>2013</a:t>
            </a:r>
            <a:r>
              <a:rPr lang="zh-CN" altLang="zh-CN" sz="2000" dirty="0" smtClean="0">
                <a:solidFill>
                  <a:schemeClr val="tx1"/>
                </a:solidFill>
                <a:latin typeface="+mn-ea"/>
              </a:rPr>
              <a:t>年。</a:t>
            </a:r>
            <a:endParaRPr lang="zh-CN" altLang="zh-CN" sz="2000" dirty="0" smtClean="0">
              <a:solidFill>
                <a:schemeClr val="tx1"/>
              </a:solidFill>
              <a:latin typeface="+mn-ea"/>
            </a:endParaRPr>
          </a:p>
          <a:p>
            <a:pPr marL="457200" indent="-457200" algn="l">
              <a:lnSpc>
                <a:spcPct val="150000"/>
              </a:lnSpc>
              <a:buFont typeface="+mj-lt"/>
              <a:buAutoNum type="arabicPeriod"/>
            </a:pPr>
            <a:r>
              <a:rPr lang="zh-CN" altLang="zh-CN" sz="2000" dirty="0" smtClean="0">
                <a:solidFill>
                  <a:schemeClr val="tx1"/>
                </a:solidFill>
                <a:latin typeface="+mn-ea"/>
              </a:rPr>
              <a:t>李超杰：《近代哲学的精神》，商务印书馆</a:t>
            </a:r>
            <a:r>
              <a:rPr lang="en-US" altLang="zh-CN" sz="2000" dirty="0" smtClean="0">
                <a:solidFill>
                  <a:schemeClr val="tx1"/>
                </a:solidFill>
                <a:latin typeface="+mn-ea"/>
              </a:rPr>
              <a:t>2011</a:t>
            </a:r>
            <a:r>
              <a:rPr lang="zh-CN" altLang="zh-CN" sz="2000" dirty="0" smtClean="0">
                <a:solidFill>
                  <a:schemeClr val="tx1"/>
                </a:solidFill>
                <a:latin typeface="+mn-ea"/>
              </a:rPr>
              <a:t>年。</a:t>
            </a:r>
            <a:endParaRPr lang="zh-CN" altLang="zh-CN" sz="2000" dirty="0" smtClean="0">
              <a:solidFill>
                <a:schemeClr val="tx1"/>
              </a:solidFill>
              <a:latin typeface="+mn-ea"/>
            </a:endParaRPr>
          </a:p>
          <a:p>
            <a:pPr marL="457200" indent="-457200" algn="l">
              <a:lnSpc>
                <a:spcPct val="150000"/>
              </a:lnSpc>
              <a:buFont typeface="+mj-lt"/>
              <a:buAutoNum type="arabicPeriod"/>
            </a:pPr>
            <a:r>
              <a:rPr lang="zh-CN" altLang="zh-CN" sz="2000" dirty="0" smtClean="0">
                <a:solidFill>
                  <a:schemeClr val="tx1"/>
                </a:solidFill>
                <a:latin typeface="+mn-ea"/>
              </a:rPr>
              <a:t>陈康：</a:t>
            </a:r>
            <a:r>
              <a:rPr lang="zh-CN" altLang="zh-CN" sz="2000" b="1" dirty="0" smtClean="0">
                <a:solidFill>
                  <a:schemeClr val="tx1"/>
                </a:solidFill>
                <a:latin typeface="+mn-ea"/>
              </a:rPr>
              <a:t>《论希腊哲学》</a:t>
            </a:r>
            <a:r>
              <a:rPr lang="zh-CN" altLang="zh-CN" sz="2000" dirty="0" smtClean="0">
                <a:solidFill>
                  <a:schemeClr val="tx1"/>
                </a:solidFill>
                <a:latin typeface="+mn-ea"/>
              </a:rPr>
              <a:t>，商务印书馆</a:t>
            </a:r>
            <a:r>
              <a:rPr lang="en-US" altLang="zh-CN" sz="2000" dirty="0" smtClean="0">
                <a:solidFill>
                  <a:schemeClr val="tx1"/>
                </a:solidFill>
                <a:latin typeface="+mn-ea"/>
              </a:rPr>
              <a:t>2011</a:t>
            </a:r>
            <a:r>
              <a:rPr lang="zh-CN" altLang="zh-CN" sz="2000" dirty="0" smtClean="0">
                <a:solidFill>
                  <a:schemeClr val="tx1"/>
                </a:solidFill>
                <a:latin typeface="+mn-ea"/>
              </a:rPr>
              <a:t>年</a:t>
            </a:r>
            <a:endParaRPr lang="zh-CN" altLang="zh-CN" sz="2000" dirty="0" smtClean="0">
              <a:solidFill>
                <a:schemeClr val="tx1"/>
              </a:solidFill>
              <a:latin typeface="+mn-ea"/>
            </a:endParaRPr>
          </a:p>
          <a:p>
            <a:pPr marL="457200" indent="-457200" algn="l">
              <a:lnSpc>
                <a:spcPct val="150000"/>
              </a:lnSpc>
              <a:buFont typeface="+mj-lt"/>
              <a:buAutoNum type="arabicPeriod"/>
            </a:pPr>
            <a:r>
              <a:rPr lang="zh-CN" altLang="zh-CN" sz="2000" dirty="0" smtClean="0">
                <a:solidFill>
                  <a:schemeClr val="tx1"/>
                </a:solidFill>
                <a:latin typeface="+mn-ea"/>
              </a:rPr>
              <a:t>何新：</a:t>
            </a:r>
            <a:r>
              <a:rPr lang="zh-CN" altLang="zh-CN" sz="2000" b="1" dirty="0" smtClean="0">
                <a:solidFill>
                  <a:schemeClr val="tx1"/>
                </a:solidFill>
                <a:latin typeface="+mn-ea"/>
              </a:rPr>
              <a:t>《哲学思考》</a:t>
            </a:r>
            <a:r>
              <a:rPr lang="zh-CN" altLang="zh-CN" sz="2000" dirty="0" smtClean="0">
                <a:solidFill>
                  <a:schemeClr val="tx1"/>
                </a:solidFill>
                <a:latin typeface="+mn-ea"/>
              </a:rPr>
              <a:t>，万卷出版公司</a:t>
            </a:r>
            <a:r>
              <a:rPr lang="en-US" altLang="zh-CN" sz="2000" dirty="0" smtClean="0">
                <a:solidFill>
                  <a:schemeClr val="tx1"/>
                </a:solidFill>
                <a:latin typeface="+mn-ea"/>
              </a:rPr>
              <a:t>2013</a:t>
            </a:r>
            <a:r>
              <a:rPr lang="zh-CN" altLang="zh-CN" sz="2000" dirty="0" smtClean="0">
                <a:solidFill>
                  <a:schemeClr val="tx1"/>
                </a:solidFill>
                <a:latin typeface="+mn-ea"/>
              </a:rPr>
              <a:t>年。</a:t>
            </a:r>
            <a:endParaRPr lang="zh-CN" altLang="zh-CN" sz="2000" dirty="0" smtClean="0">
              <a:solidFill>
                <a:schemeClr val="tx1"/>
              </a:solidFill>
              <a:latin typeface="+mn-ea"/>
            </a:endParaRPr>
          </a:p>
          <a:p>
            <a:pPr marL="457200" indent="-457200" algn="l">
              <a:lnSpc>
                <a:spcPct val="150000"/>
              </a:lnSpc>
              <a:buFont typeface="+mj-lt"/>
              <a:buAutoNum type="arabicPeriod"/>
            </a:pPr>
            <a:r>
              <a:rPr lang="zh-CN" altLang="zh-CN" sz="2000" dirty="0" smtClean="0">
                <a:solidFill>
                  <a:schemeClr val="tx1"/>
                </a:solidFill>
                <a:latin typeface="+mn-ea"/>
              </a:rPr>
              <a:t>邓晓芒：</a:t>
            </a:r>
            <a:r>
              <a:rPr lang="zh-CN" altLang="zh-CN" sz="2000" b="1" dirty="0" smtClean="0">
                <a:solidFill>
                  <a:schemeClr val="tx1"/>
                </a:solidFill>
                <a:latin typeface="+mn-ea"/>
              </a:rPr>
              <a:t>《</a:t>
            </a:r>
            <a:r>
              <a:rPr lang="en-US" altLang="zh-CN" sz="2000" b="1" dirty="0" smtClean="0">
                <a:solidFill>
                  <a:schemeClr val="tx1"/>
                </a:solidFill>
                <a:latin typeface="+mn-ea"/>
              </a:rPr>
              <a:t>&lt;</a:t>
            </a:r>
            <a:r>
              <a:rPr lang="zh-CN" altLang="zh-CN" sz="2000" b="1" dirty="0" smtClean="0">
                <a:solidFill>
                  <a:schemeClr val="tx1"/>
                </a:solidFill>
                <a:latin typeface="+mn-ea"/>
              </a:rPr>
              <a:t>纯粹理性批判</a:t>
            </a:r>
            <a:r>
              <a:rPr lang="en-US" altLang="zh-CN" sz="2000" b="1" dirty="0" smtClean="0">
                <a:solidFill>
                  <a:schemeClr val="tx1"/>
                </a:solidFill>
                <a:latin typeface="+mn-ea"/>
              </a:rPr>
              <a:t>&gt;</a:t>
            </a:r>
            <a:r>
              <a:rPr lang="zh-CN" altLang="zh-CN" sz="2000" b="1" dirty="0" smtClean="0">
                <a:solidFill>
                  <a:schemeClr val="tx1"/>
                </a:solidFill>
                <a:latin typeface="+mn-ea"/>
              </a:rPr>
              <a:t>讲演录》</a:t>
            </a:r>
            <a:r>
              <a:rPr lang="zh-CN" altLang="zh-CN" sz="2000" dirty="0" smtClean="0">
                <a:solidFill>
                  <a:schemeClr val="tx1"/>
                </a:solidFill>
                <a:latin typeface="+mn-ea"/>
              </a:rPr>
              <a:t>，商务印书馆</a:t>
            </a:r>
            <a:r>
              <a:rPr lang="en-US" altLang="zh-CN" sz="2000" dirty="0" smtClean="0">
                <a:solidFill>
                  <a:schemeClr val="tx1"/>
                </a:solidFill>
                <a:latin typeface="+mn-ea"/>
              </a:rPr>
              <a:t>2013</a:t>
            </a:r>
            <a:r>
              <a:rPr lang="zh-CN" altLang="zh-CN" sz="2000" dirty="0" smtClean="0">
                <a:solidFill>
                  <a:schemeClr val="tx1"/>
                </a:solidFill>
                <a:latin typeface="+mn-ea"/>
              </a:rPr>
              <a:t>年。</a:t>
            </a:r>
            <a:endParaRPr lang="zh-CN" altLang="zh-CN" sz="2000" dirty="0" smtClean="0">
              <a:solidFill>
                <a:schemeClr val="tx1"/>
              </a:solidFill>
              <a:latin typeface="+mn-ea"/>
            </a:endParaRPr>
          </a:p>
          <a:p>
            <a:pPr marL="457200" indent="-457200" algn="l">
              <a:lnSpc>
                <a:spcPct val="150000"/>
              </a:lnSpc>
              <a:buFont typeface="+mj-lt"/>
              <a:buAutoNum type="arabicPeriod"/>
            </a:pPr>
            <a:r>
              <a:rPr lang="zh-CN" altLang="zh-CN" sz="2000" dirty="0" smtClean="0">
                <a:solidFill>
                  <a:schemeClr val="tx1"/>
                </a:solidFill>
                <a:latin typeface="+mn-ea"/>
              </a:rPr>
              <a:t>齐良骥：</a:t>
            </a:r>
            <a:r>
              <a:rPr lang="zh-CN" altLang="zh-CN" sz="2000" b="1" dirty="0" smtClean="0">
                <a:solidFill>
                  <a:schemeClr val="tx1"/>
                </a:solidFill>
                <a:latin typeface="+mn-ea"/>
              </a:rPr>
              <a:t>《康德的知识学》</a:t>
            </a:r>
            <a:endParaRPr lang="en-US" altLang="zh-CN" sz="2000" b="1" dirty="0" smtClean="0">
              <a:solidFill>
                <a:schemeClr val="tx1"/>
              </a:solidFill>
              <a:latin typeface="+mn-ea"/>
            </a:endParaRPr>
          </a:p>
          <a:p>
            <a:pPr marL="457200" indent="-457200" algn="l">
              <a:lnSpc>
                <a:spcPct val="150000"/>
              </a:lnSpc>
              <a:buFont typeface="+mj-lt"/>
              <a:buAutoNum type="arabicPeriod"/>
            </a:pPr>
            <a:r>
              <a:rPr lang="zh-CN" altLang="en-US" sz="2000" dirty="0" smtClean="0">
                <a:solidFill>
                  <a:schemeClr val="tx1"/>
                </a:solidFill>
                <a:latin typeface="+mn-ea"/>
              </a:rPr>
              <a:t>谢林：</a:t>
            </a:r>
            <a:r>
              <a:rPr lang="en-US" altLang="zh-CN" sz="2000" dirty="0" smtClean="0">
                <a:solidFill>
                  <a:schemeClr val="tx1"/>
                </a:solidFill>
                <a:latin typeface="+mn-ea"/>
              </a:rPr>
              <a:t>《</a:t>
            </a:r>
            <a:r>
              <a:rPr lang="zh-CN" altLang="en-US" sz="2000" dirty="0" smtClean="0">
                <a:solidFill>
                  <a:schemeClr val="tx1"/>
                </a:solidFill>
                <a:latin typeface="+mn-ea"/>
              </a:rPr>
              <a:t>近代哲学史</a:t>
            </a:r>
            <a:r>
              <a:rPr lang="en-US" altLang="zh-CN" sz="2000" dirty="0" smtClean="0">
                <a:solidFill>
                  <a:schemeClr val="tx1"/>
                </a:solidFill>
                <a:latin typeface="+mn-ea"/>
              </a:rPr>
              <a:t>》</a:t>
            </a:r>
            <a:endParaRPr lang="zh-CN" altLang="zh-CN" sz="2000" dirty="0" smtClean="0">
              <a:solidFill>
                <a:schemeClr val="tx1"/>
              </a:solidFill>
              <a:latin typeface="+mn-ea"/>
            </a:endParaRPr>
          </a:p>
        </p:txBody>
      </p:sp>
      <p:sp>
        <p:nvSpPr>
          <p:cNvPr id="8" name="标题 1"/>
          <p:cNvSpPr txBox="1"/>
          <p:nvPr/>
        </p:nvSpPr>
        <p:spPr>
          <a:xfrm>
            <a:off x="1547664" y="0"/>
            <a:ext cx="5688632" cy="936104"/>
          </a:xfrm>
          <a:prstGeom prst="rect">
            <a:avLst/>
          </a:prstGeom>
        </p:spPr>
        <p:txBody>
          <a:bodyPr vert="horz" lIns="91440" tIns="45720" rIns="91440" bIns="45720" rtlCol="0" anchor="ctr">
            <a:normAutofit fontScale="70000" lnSpcReduction="20000"/>
          </a:bodyPr>
          <a:lstStyle/>
          <a:p>
            <a:pPr marL="857250" indent="-857250" algn="ctr">
              <a:lnSpc>
                <a:spcPct val="120000"/>
              </a:lnSpc>
              <a:spcBef>
                <a:spcPct val="0"/>
              </a:spcBef>
              <a:buFont typeface="+mj-ea"/>
              <a:buAutoNum type="ea1JpnChsDbPeriod" startAt="10"/>
              <a:defRPr/>
            </a:pPr>
            <a:r>
              <a:rPr lang="zh-CN" altLang="en-US" sz="4000" b="1" noProof="0" dirty="0" smtClean="0">
                <a:latin typeface="+mn-ea"/>
              </a:rPr>
              <a:t>黑格尔哲学研究参考书点评</a:t>
            </a:r>
            <a:endParaRPr lang="en-US" altLang="zh-CN" sz="4000" b="1" dirty="0" smtClean="0">
              <a:latin typeface="+mn-ea"/>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755576" y="1412776"/>
            <a:ext cx="7704856" cy="5256584"/>
          </a:xfrm>
        </p:spPr>
        <p:txBody>
          <a:bodyPr>
            <a:noAutofit/>
          </a:bodyPr>
          <a:lstStyle/>
          <a:p>
            <a:pPr algn="l">
              <a:lnSpc>
                <a:spcPct val="150000"/>
              </a:lnSpc>
            </a:pPr>
            <a:r>
              <a:rPr lang="zh-CN" altLang="en-US" sz="2000" dirty="0" smtClean="0">
                <a:solidFill>
                  <a:schemeClr val="tx1"/>
                </a:solidFill>
                <a:latin typeface="+mn-ea"/>
              </a:rPr>
              <a:t>黑格尔哲学基础参考书：</a:t>
            </a:r>
            <a:endParaRPr lang="en-US" altLang="zh-CN" sz="2000" dirty="0" smtClean="0">
              <a:solidFill>
                <a:schemeClr val="tx1"/>
              </a:solidFill>
              <a:latin typeface="+mn-ea"/>
            </a:endParaRPr>
          </a:p>
          <a:p>
            <a:pPr marL="457200" indent="-457200" algn="l">
              <a:lnSpc>
                <a:spcPct val="150000"/>
              </a:lnSpc>
              <a:buFont typeface="+mj-lt"/>
              <a:buAutoNum type="arabicPeriod"/>
            </a:pPr>
            <a:r>
              <a:rPr lang="zh-CN" altLang="zh-CN" sz="2000" dirty="0" smtClean="0">
                <a:solidFill>
                  <a:schemeClr val="tx1"/>
                </a:solidFill>
                <a:latin typeface="+mn-ea"/>
              </a:rPr>
              <a:t>刘创馥：</a:t>
            </a:r>
            <a:r>
              <a:rPr lang="zh-CN" altLang="zh-CN" sz="2000" b="1" dirty="0" smtClean="0">
                <a:solidFill>
                  <a:schemeClr val="tx1"/>
                </a:solidFill>
                <a:latin typeface="+mn-ea"/>
              </a:rPr>
              <a:t>《黑格尔新释》</a:t>
            </a:r>
            <a:endParaRPr lang="zh-CN" altLang="zh-CN" sz="2000" b="1" dirty="0" smtClean="0">
              <a:solidFill>
                <a:schemeClr val="tx1"/>
              </a:solidFill>
              <a:latin typeface="+mn-ea"/>
            </a:endParaRPr>
          </a:p>
          <a:p>
            <a:pPr marL="457200" indent="-457200" algn="l">
              <a:lnSpc>
                <a:spcPct val="150000"/>
              </a:lnSpc>
              <a:buFont typeface="+mj-lt"/>
              <a:buAutoNum type="arabicPeriod"/>
            </a:pPr>
            <a:r>
              <a:rPr lang="zh-CN" altLang="en-US" sz="2000" dirty="0" smtClean="0">
                <a:solidFill>
                  <a:schemeClr val="tx1"/>
                </a:solidFill>
                <a:latin typeface="+mn-ea"/>
              </a:rPr>
              <a:t>查尔斯</a:t>
            </a:r>
            <a:r>
              <a:rPr lang="en-US" altLang="zh-CN" sz="2000" dirty="0" smtClean="0">
                <a:solidFill>
                  <a:schemeClr val="tx1"/>
                </a:solidFill>
                <a:latin typeface="+mn-ea"/>
              </a:rPr>
              <a:t>-</a:t>
            </a:r>
            <a:r>
              <a:rPr lang="zh-CN" altLang="en-US" sz="2000" dirty="0" smtClean="0">
                <a:solidFill>
                  <a:schemeClr val="tx1"/>
                </a:solidFill>
                <a:latin typeface="+mn-ea"/>
              </a:rPr>
              <a:t>泰勒：</a:t>
            </a:r>
            <a:r>
              <a:rPr lang="en-US" altLang="zh-CN" sz="2000" dirty="0" smtClean="0">
                <a:solidFill>
                  <a:schemeClr val="tx1"/>
                </a:solidFill>
                <a:latin typeface="+mn-ea"/>
              </a:rPr>
              <a:t>《</a:t>
            </a:r>
            <a:r>
              <a:rPr lang="zh-CN" altLang="en-US" sz="2000" dirty="0" smtClean="0">
                <a:solidFill>
                  <a:schemeClr val="tx1"/>
                </a:solidFill>
                <a:latin typeface="+mn-ea"/>
              </a:rPr>
              <a:t>黑格尔</a:t>
            </a:r>
            <a:r>
              <a:rPr lang="en-US" altLang="zh-CN" sz="2000" dirty="0" smtClean="0">
                <a:solidFill>
                  <a:schemeClr val="tx1"/>
                </a:solidFill>
                <a:latin typeface="+mn-ea"/>
              </a:rPr>
              <a:t>》</a:t>
            </a:r>
            <a:endParaRPr lang="en-US" altLang="zh-CN" sz="2000" dirty="0" smtClean="0">
              <a:solidFill>
                <a:schemeClr val="tx1"/>
              </a:solidFill>
              <a:latin typeface="+mn-ea"/>
            </a:endParaRPr>
          </a:p>
          <a:p>
            <a:pPr marL="457200" indent="-457200" algn="l">
              <a:lnSpc>
                <a:spcPct val="150000"/>
              </a:lnSpc>
              <a:buFont typeface="+mj-lt"/>
              <a:buAutoNum type="arabicPeriod"/>
            </a:pPr>
            <a:r>
              <a:rPr lang="zh-CN" altLang="zh-CN" sz="2000" dirty="0" smtClean="0">
                <a:solidFill>
                  <a:schemeClr val="tx1"/>
                </a:solidFill>
                <a:latin typeface="+mn-ea"/>
              </a:rPr>
              <a:t>霍尔盖特：</a:t>
            </a:r>
            <a:r>
              <a:rPr lang="zh-CN" altLang="zh-CN" sz="2000" b="1" dirty="0" smtClean="0">
                <a:solidFill>
                  <a:schemeClr val="tx1"/>
                </a:solidFill>
                <a:latin typeface="+mn-ea"/>
              </a:rPr>
              <a:t>《黑格尔导论：自由、真理与历史》</a:t>
            </a:r>
            <a:endParaRPr lang="zh-CN" altLang="zh-CN" sz="2000" b="1" dirty="0" smtClean="0">
              <a:solidFill>
                <a:schemeClr val="tx1"/>
              </a:solidFill>
              <a:latin typeface="+mn-ea"/>
            </a:endParaRPr>
          </a:p>
          <a:p>
            <a:pPr marL="457200" indent="-457200" algn="l">
              <a:lnSpc>
                <a:spcPct val="150000"/>
              </a:lnSpc>
              <a:buFont typeface="+mj-lt"/>
              <a:buAutoNum type="arabicPeriod"/>
            </a:pPr>
            <a:r>
              <a:rPr lang="en-US" altLang="zh-CN" sz="2000" dirty="0" smtClean="0">
                <a:solidFill>
                  <a:schemeClr val="tx1"/>
                </a:solidFill>
                <a:latin typeface="+mn-ea"/>
              </a:rPr>
              <a:t>[</a:t>
            </a:r>
            <a:r>
              <a:rPr lang="zh-CN" altLang="zh-CN" sz="2000" dirty="0" smtClean="0">
                <a:solidFill>
                  <a:schemeClr val="tx1"/>
                </a:solidFill>
                <a:latin typeface="+mn-ea"/>
              </a:rPr>
              <a:t>美</a:t>
            </a:r>
            <a:r>
              <a:rPr lang="en-US" altLang="zh-CN" sz="2000" dirty="0" smtClean="0">
                <a:solidFill>
                  <a:schemeClr val="tx1"/>
                </a:solidFill>
                <a:latin typeface="+mn-ea"/>
              </a:rPr>
              <a:t>] </a:t>
            </a:r>
            <a:r>
              <a:rPr lang="zh-CN" altLang="zh-CN" sz="2000" dirty="0" smtClean="0">
                <a:solidFill>
                  <a:schemeClr val="tx1"/>
                </a:solidFill>
                <a:latin typeface="+mn-ea"/>
              </a:rPr>
              <a:t>罗克摩尔：</a:t>
            </a:r>
            <a:r>
              <a:rPr lang="zh-CN" altLang="zh-CN" sz="2000" b="1" dirty="0" smtClean="0">
                <a:solidFill>
                  <a:schemeClr val="tx1"/>
                </a:solidFill>
                <a:latin typeface="+mn-ea"/>
              </a:rPr>
              <a:t>《黑格尔：之前和之后》</a:t>
            </a:r>
            <a:r>
              <a:rPr lang="zh-CN" altLang="zh-CN" sz="2000" dirty="0" smtClean="0">
                <a:solidFill>
                  <a:schemeClr val="tx1"/>
                </a:solidFill>
                <a:latin typeface="+mn-ea"/>
              </a:rPr>
              <a:t>，柯小刚译，北京大学出版社</a:t>
            </a:r>
            <a:r>
              <a:rPr lang="en-US" altLang="zh-CN" sz="2000" dirty="0" smtClean="0">
                <a:solidFill>
                  <a:schemeClr val="tx1"/>
                </a:solidFill>
                <a:latin typeface="+mn-ea"/>
              </a:rPr>
              <a:t>2005</a:t>
            </a:r>
            <a:r>
              <a:rPr lang="zh-CN" altLang="zh-CN" sz="2000" dirty="0" smtClean="0">
                <a:solidFill>
                  <a:schemeClr val="tx1"/>
                </a:solidFill>
                <a:latin typeface="+mn-ea"/>
              </a:rPr>
              <a:t>年。</a:t>
            </a:r>
            <a:endParaRPr lang="zh-CN" altLang="zh-CN" sz="2000" dirty="0" smtClean="0">
              <a:solidFill>
                <a:schemeClr val="tx1"/>
              </a:solidFill>
              <a:latin typeface="+mn-ea"/>
            </a:endParaRPr>
          </a:p>
          <a:p>
            <a:pPr marL="457200" indent="-457200" algn="l">
              <a:lnSpc>
                <a:spcPct val="150000"/>
              </a:lnSpc>
              <a:buFont typeface="+mj-lt"/>
              <a:buAutoNum type="arabicPeriod"/>
            </a:pPr>
            <a:r>
              <a:rPr lang="en-US" altLang="zh-CN" sz="2000" dirty="0" smtClean="0">
                <a:solidFill>
                  <a:schemeClr val="tx1"/>
                </a:solidFill>
                <a:latin typeface="+mn-ea"/>
              </a:rPr>
              <a:t>[</a:t>
            </a:r>
            <a:r>
              <a:rPr lang="zh-CN" altLang="zh-CN" sz="2000" dirty="0" smtClean="0">
                <a:solidFill>
                  <a:schemeClr val="tx1"/>
                </a:solidFill>
                <a:latin typeface="+mn-ea"/>
              </a:rPr>
              <a:t>英</a:t>
            </a:r>
            <a:r>
              <a:rPr lang="en-US" altLang="zh-CN" sz="2000" dirty="0" smtClean="0">
                <a:solidFill>
                  <a:schemeClr val="tx1"/>
                </a:solidFill>
                <a:latin typeface="+mn-ea"/>
              </a:rPr>
              <a:t>]</a:t>
            </a:r>
            <a:r>
              <a:rPr lang="zh-CN" altLang="zh-CN" sz="2000" dirty="0" smtClean="0">
                <a:solidFill>
                  <a:schemeClr val="tx1"/>
                </a:solidFill>
                <a:latin typeface="+mn-ea"/>
              </a:rPr>
              <a:t>开尔德</a:t>
            </a:r>
            <a:r>
              <a:rPr lang="en-US" altLang="zh-CN" sz="2000" dirty="0" smtClean="0">
                <a:solidFill>
                  <a:schemeClr val="tx1"/>
                </a:solidFill>
                <a:latin typeface="+mn-ea"/>
              </a:rPr>
              <a:t>[</a:t>
            </a:r>
            <a:r>
              <a:rPr lang="zh-CN" altLang="zh-CN" sz="2000" dirty="0" smtClean="0">
                <a:solidFill>
                  <a:schemeClr val="tx1"/>
                </a:solidFill>
                <a:latin typeface="+mn-ea"/>
              </a:rPr>
              <a:t>美</a:t>
            </a:r>
            <a:r>
              <a:rPr lang="en-US" altLang="zh-CN" sz="2000" dirty="0" smtClean="0">
                <a:solidFill>
                  <a:schemeClr val="tx1"/>
                </a:solidFill>
                <a:latin typeface="+mn-ea"/>
              </a:rPr>
              <a:t>]</a:t>
            </a:r>
            <a:r>
              <a:rPr lang="zh-CN" altLang="zh-CN" sz="2000" dirty="0" smtClean="0">
                <a:solidFill>
                  <a:schemeClr val="tx1"/>
                </a:solidFill>
                <a:latin typeface="+mn-ea"/>
              </a:rPr>
              <a:t>鲁一士：《黑格尔 黑格尔学述》，贺麟编译，上海人民出版社</a:t>
            </a:r>
            <a:r>
              <a:rPr lang="en-US" altLang="zh-CN" sz="2000" dirty="0" smtClean="0">
                <a:solidFill>
                  <a:schemeClr val="tx1"/>
                </a:solidFill>
                <a:latin typeface="+mn-ea"/>
              </a:rPr>
              <a:t>2012</a:t>
            </a:r>
            <a:r>
              <a:rPr lang="zh-CN" altLang="zh-CN" sz="2000" dirty="0" smtClean="0">
                <a:solidFill>
                  <a:schemeClr val="tx1"/>
                </a:solidFill>
                <a:latin typeface="+mn-ea"/>
              </a:rPr>
              <a:t>年</a:t>
            </a:r>
            <a:endParaRPr lang="en-US" altLang="zh-CN" sz="2000" dirty="0" smtClean="0">
              <a:solidFill>
                <a:schemeClr val="tx1"/>
              </a:solidFill>
              <a:latin typeface="+mn-ea"/>
            </a:endParaRPr>
          </a:p>
          <a:p>
            <a:pPr marL="457200" indent="-457200" algn="l">
              <a:lnSpc>
                <a:spcPct val="150000"/>
              </a:lnSpc>
              <a:buFont typeface="+mj-lt"/>
              <a:buAutoNum type="arabicPeriod"/>
            </a:pPr>
            <a:r>
              <a:rPr lang="zh-CN" altLang="zh-CN" sz="2000" dirty="0" smtClean="0">
                <a:solidFill>
                  <a:schemeClr val="tx1"/>
                </a:solidFill>
                <a:latin typeface="+mn-ea"/>
              </a:rPr>
              <a:t>贺麟：</a:t>
            </a:r>
            <a:r>
              <a:rPr lang="zh-CN" altLang="zh-CN" sz="2000" b="1" dirty="0" smtClean="0">
                <a:solidFill>
                  <a:schemeClr val="tx1"/>
                </a:solidFill>
                <a:latin typeface="+mn-ea"/>
              </a:rPr>
              <a:t>《黑格尔哲学讲演集》</a:t>
            </a:r>
            <a:r>
              <a:rPr lang="zh-CN" altLang="zh-CN" sz="2000" dirty="0" smtClean="0">
                <a:solidFill>
                  <a:schemeClr val="tx1"/>
                </a:solidFill>
                <a:latin typeface="+mn-ea"/>
              </a:rPr>
              <a:t>，上海人民出版社</a:t>
            </a:r>
            <a:r>
              <a:rPr lang="en-US" altLang="zh-CN" sz="2000" dirty="0" smtClean="0">
                <a:solidFill>
                  <a:schemeClr val="tx1"/>
                </a:solidFill>
                <a:latin typeface="+mn-ea"/>
              </a:rPr>
              <a:t>1996</a:t>
            </a:r>
            <a:r>
              <a:rPr lang="zh-CN" altLang="zh-CN" sz="2000" dirty="0" smtClean="0">
                <a:solidFill>
                  <a:schemeClr val="tx1"/>
                </a:solidFill>
                <a:latin typeface="+mn-ea"/>
              </a:rPr>
              <a:t>年。</a:t>
            </a:r>
            <a:endParaRPr lang="zh-CN" altLang="zh-CN" sz="2000" dirty="0" smtClean="0">
              <a:solidFill>
                <a:schemeClr val="tx1"/>
              </a:solidFill>
              <a:latin typeface="+mn-ea"/>
            </a:endParaRPr>
          </a:p>
          <a:p>
            <a:pPr algn="l">
              <a:lnSpc>
                <a:spcPct val="150000"/>
              </a:lnSpc>
            </a:pPr>
            <a:endParaRPr lang="zh-CN" altLang="en-US" sz="2000" dirty="0" smtClean="0">
              <a:solidFill>
                <a:schemeClr val="tx1"/>
              </a:solidFill>
              <a:latin typeface="+mn-ea"/>
            </a:endParaRPr>
          </a:p>
        </p:txBody>
      </p:sp>
      <p:sp>
        <p:nvSpPr>
          <p:cNvPr id="4" name="标题 1"/>
          <p:cNvSpPr txBox="1"/>
          <p:nvPr/>
        </p:nvSpPr>
        <p:spPr>
          <a:xfrm>
            <a:off x="1547664" y="0"/>
            <a:ext cx="5688632" cy="936104"/>
          </a:xfrm>
          <a:prstGeom prst="rect">
            <a:avLst/>
          </a:prstGeom>
        </p:spPr>
        <p:txBody>
          <a:bodyPr vert="horz" lIns="91440" tIns="45720" rIns="91440" bIns="45720" rtlCol="0" anchor="ctr">
            <a:normAutofit fontScale="70000" lnSpcReduction="20000"/>
          </a:bodyPr>
          <a:lstStyle/>
          <a:p>
            <a:pPr marL="857250" indent="-857250" algn="ctr">
              <a:lnSpc>
                <a:spcPct val="120000"/>
              </a:lnSpc>
              <a:spcBef>
                <a:spcPct val="0"/>
              </a:spcBef>
              <a:buFont typeface="+mj-ea"/>
              <a:buAutoNum type="ea1JpnChsDbPeriod" startAt="10"/>
              <a:defRPr/>
            </a:pPr>
            <a:r>
              <a:rPr lang="zh-CN" altLang="en-US" sz="4000" b="1" noProof="0" dirty="0" smtClean="0">
                <a:latin typeface="+mn-ea"/>
              </a:rPr>
              <a:t>黑格尔哲学研究参考书点评</a:t>
            </a:r>
            <a:endParaRPr lang="en-US" altLang="zh-CN" sz="4000" b="1" dirty="0" smtClean="0">
              <a:latin typeface="+mn-e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755576" y="1052736"/>
            <a:ext cx="7704856" cy="5616624"/>
          </a:xfrm>
        </p:spPr>
        <p:txBody>
          <a:bodyPr>
            <a:noAutofit/>
          </a:bodyPr>
          <a:lstStyle/>
          <a:p>
            <a:pPr algn="l">
              <a:lnSpc>
                <a:spcPct val="150000"/>
              </a:lnSpc>
            </a:pPr>
            <a:r>
              <a:rPr lang="zh-CN" altLang="en-US" sz="2000" dirty="0" smtClean="0">
                <a:solidFill>
                  <a:schemeClr val="tx1"/>
                </a:solidFill>
                <a:latin typeface="+mn-ea"/>
              </a:rPr>
              <a:t>黑格尔</a:t>
            </a:r>
            <a:r>
              <a:rPr lang="en-US" altLang="zh-CN" sz="2000" dirty="0" smtClean="0">
                <a:solidFill>
                  <a:schemeClr val="tx1"/>
                </a:solidFill>
                <a:latin typeface="+mn-ea"/>
              </a:rPr>
              <a:t>《</a:t>
            </a:r>
            <a:r>
              <a:rPr lang="zh-CN" altLang="en-US" sz="2000" dirty="0" smtClean="0">
                <a:solidFill>
                  <a:schemeClr val="tx1"/>
                </a:solidFill>
                <a:latin typeface="+mn-ea"/>
              </a:rPr>
              <a:t>小逻辑</a:t>
            </a:r>
            <a:r>
              <a:rPr lang="en-US" altLang="zh-CN" sz="2000" dirty="0" smtClean="0">
                <a:solidFill>
                  <a:schemeClr val="tx1"/>
                </a:solidFill>
                <a:latin typeface="+mn-ea"/>
              </a:rPr>
              <a:t>》</a:t>
            </a:r>
            <a:r>
              <a:rPr lang="zh-CN" altLang="en-US" sz="2000" dirty="0" smtClean="0">
                <a:solidFill>
                  <a:schemeClr val="tx1"/>
                </a:solidFill>
                <a:latin typeface="+mn-ea"/>
              </a:rPr>
              <a:t>参考书：</a:t>
            </a:r>
            <a:endParaRPr lang="en-US" altLang="zh-CN" sz="2000" dirty="0" smtClean="0">
              <a:solidFill>
                <a:schemeClr val="tx1"/>
              </a:solidFill>
              <a:latin typeface="+mn-ea"/>
            </a:endParaRPr>
          </a:p>
          <a:p>
            <a:pPr marL="457200" indent="-457200" algn="l">
              <a:lnSpc>
                <a:spcPct val="150000"/>
              </a:lnSpc>
              <a:buFont typeface="+mj-lt"/>
              <a:buAutoNum type="arabicPeriod"/>
            </a:pPr>
            <a:r>
              <a:rPr lang="zh-CN" altLang="en-US" sz="2000" dirty="0" smtClean="0">
                <a:solidFill>
                  <a:schemeClr val="tx1"/>
                </a:solidFill>
                <a:latin typeface="+mn-ea"/>
              </a:rPr>
              <a:t>邓晓芒：</a:t>
            </a:r>
            <a:r>
              <a:rPr lang="en-US" altLang="zh-CN" sz="2000" dirty="0" smtClean="0">
                <a:solidFill>
                  <a:schemeClr val="tx1"/>
                </a:solidFill>
                <a:latin typeface="+mn-ea"/>
              </a:rPr>
              <a:t>《</a:t>
            </a:r>
            <a:r>
              <a:rPr lang="zh-CN" altLang="en-US" sz="2000" dirty="0" smtClean="0">
                <a:solidFill>
                  <a:schemeClr val="tx1"/>
                </a:solidFill>
                <a:latin typeface="+mn-ea"/>
              </a:rPr>
              <a:t>思辨的张力</a:t>
            </a:r>
            <a:r>
              <a:rPr lang="en-US" altLang="zh-CN" sz="2000" dirty="0" smtClean="0">
                <a:solidFill>
                  <a:schemeClr val="tx1"/>
                </a:solidFill>
                <a:latin typeface="+mn-ea"/>
              </a:rPr>
              <a:t>》</a:t>
            </a:r>
            <a:endParaRPr lang="en-US" altLang="zh-CN" sz="2000" dirty="0" smtClean="0">
              <a:solidFill>
                <a:schemeClr val="tx1"/>
              </a:solidFill>
              <a:latin typeface="+mn-ea"/>
            </a:endParaRPr>
          </a:p>
          <a:p>
            <a:pPr marL="457200" indent="-457200" algn="l">
              <a:lnSpc>
                <a:spcPct val="150000"/>
              </a:lnSpc>
              <a:buFont typeface="+mj-lt"/>
              <a:buAutoNum type="arabicPeriod"/>
            </a:pPr>
            <a:r>
              <a:rPr lang="zh-CN" altLang="zh-CN" sz="2000" dirty="0" smtClean="0">
                <a:solidFill>
                  <a:schemeClr val="tx1"/>
                </a:solidFill>
                <a:latin typeface="+mn-ea"/>
              </a:rPr>
              <a:t>周礼全：</a:t>
            </a:r>
            <a:r>
              <a:rPr lang="zh-CN" altLang="zh-CN" sz="2000" b="1" dirty="0" smtClean="0">
                <a:solidFill>
                  <a:schemeClr val="tx1"/>
                </a:solidFill>
                <a:latin typeface="+mn-ea"/>
              </a:rPr>
              <a:t>《黑格尔的辩证逻辑》</a:t>
            </a:r>
            <a:r>
              <a:rPr lang="zh-CN" altLang="zh-CN" sz="2000" dirty="0" smtClean="0">
                <a:solidFill>
                  <a:schemeClr val="tx1"/>
                </a:solidFill>
                <a:latin typeface="+mn-ea"/>
              </a:rPr>
              <a:t>，中国社会科学出版社</a:t>
            </a:r>
            <a:r>
              <a:rPr lang="en-US" altLang="zh-CN" sz="2000" dirty="0" smtClean="0">
                <a:solidFill>
                  <a:schemeClr val="tx1"/>
                </a:solidFill>
                <a:latin typeface="+mn-ea"/>
              </a:rPr>
              <a:t>2007</a:t>
            </a:r>
            <a:r>
              <a:rPr lang="zh-CN" altLang="zh-CN" sz="2000" dirty="0" smtClean="0">
                <a:solidFill>
                  <a:schemeClr val="tx1"/>
                </a:solidFill>
                <a:latin typeface="+mn-ea"/>
              </a:rPr>
              <a:t>年。</a:t>
            </a:r>
            <a:endParaRPr lang="zh-CN" altLang="zh-CN" sz="2000" dirty="0" smtClean="0">
              <a:solidFill>
                <a:schemeClr val="tx1"/>
              </a:solidFill>
              <a:latin typeface="+mn-ea"/>
            </a:endParaRPr>
          </a:p>
          <a:p>
            <a:pPr marL="457200" indent="-457200" algn="l">
              <a:lnSpc>
                <a:spcPct val="150000"/>
              </a:lnSpc>
              <a:buFont typeface="+mj-lt"/>
              <a:buAutoNum type="arabicPeriod"/>
            </a:pPr>
            <a:r>
              <a:rPr lang="zh-CN" altLang="zh-CN" sz="2000" dirty="0" smtClean="0">
                <a:solidFill>
                  <a:schemeClr val="tx1"/>
                </a:solidFill>
                <a:latin typeface="+mn-ea"/>
              </a:rPr>
              <a:t>吕新洲：</a:t>
            </a:r>
            <a:r>
              <a:rPr lang="zh-CN" altLang="zh-CN" sz="2000" b="1" dirty="0" smtClean="0">
                <a:solidFill>
                  <a:schemeClr val="tx1"/>
                </a:solidFill>
                <a:latin typeface="+mn-ea"/>
              </a:rPr>
              <a:t>《纯粹思维的逻辑体系》</a:t>
            </a:r>
            <a:r>
              <a:rPr lang="zh-CN" altLang="en-US" sz="2000" dirty="0" smtClean="0">
                <a:solidFill>
                  <a:schemeClr val="tx1"/>
                </a:solidFill>
                <a:latin typeface="+mn-ea"/>
              </a:rPr>
              <a:t>，九州出版社</a:t>
            </a:r>
            <a:r>
              <a:rPr lang="en-US" altLang="zh-CN" sz="2000" dirty="0" smtClean="0">
                <a:solidFill>
                  <a:schemeClr val="tx1"/>
                </a:solidFill>
                <a:latin typeface="+mn-ea"/>
              </a:rPr>
              <a:t>2017</a:t>
            </a:r>
            <a:r>
              <a:rPr lang="zh-CN" altLang="en-US" sz="2000" dirty="0" smtClean="0">
                <a:solidFill>
                  <a:schemeClr val="tx1"/>
                </a:solidFill>
                <a:latin typeface="+mn-ea"/>
              </a:rPr>
              <a:t>年。</a:t>
            </a:r>
            <a:endParaRPr lang="zh-CN" altLang="zh-CN" sz="2000" dirty="0" smtClean="0">
              <a:solidFill>
                <a:schemeClr val="tx1"/>
              </a:solidFill>
              <a:latin typeface="+mn-ea"/>
            </a:endParaRPr>
          </a:p>
          <a:p>
            <a:pPr marL="457200" indent="-457200" algn="l">
              <a:lnSpc>
                <a:spcPct val="150000"/>
              </a:lnSpc>
              <a:buFont typeface="+mj-lt"/>
              <a:buAutoNum type="arabicPeriod"/>
            </a:pPr>
            <a:r>
              <a:rPr lang="en-US" altLang="zh-CN" sz="2000" dirty="0" smtClean="0">
                <a:solidFill>
                  <a:schemeClr val="tx1"/>
                </a:solidFill>
                <a:latin typeface="+mn-ea"/>
              </a:rPr>
              <a:t>[</a:t>
            </a:r>
            <a:r>
              <a:rPr lang="zh-CN" altLang="zh-CN" sz="2000" dirty="0" smtClean="0">
                <a:solidFill>
                  <a:schemeClr val="tx1"/>
                </a:solidFill>
                <a:latin typeface="+mn-ea"/>
              </a:rPr>
              <a:t>美</a:t>
            </a:r>
            <a:r>
              <a:rPr lang="en-US" altLang="zh-CN" sz="2000" dirty="0" smtClean="0">
                <a:solidFill>
                  <a:schemeClr val="tx1"/>
                </a:solidFill>
                <a:latin typeface="+mn-ea"/>
              </a:rPr>
              <a:t>]</a:t>
            </a:r>
            <a:r>
              <a:rPr lang="zh-CN" altLang="zh-CN" sz="2000" dirty="0" smtClean="0">
                <a:solidFill>
                  <a:schemeClr val="tx1"/>
                </a:solidFill>
                <a:latin typeface="+mn-ea"/>
              </a:rPr>
              <a:t>斯退士：</a:t>
            </a:r>
            <a:r>
              <a:rPr lang="zh-CN" altLang="zh-CN" sz="2000" b="1" dirty="0" smtClean="0">
                <a:solidFill>
                  <a:schemeClr val="tx1"/>
                </a:solidFill>
                <a:latin typeface="+mn-ea"/>
              </a:rPr>
              <a:t>《黑格尔哲学》</a:t>
            </a:r>
            <a:r>
              <a:rPr lang="zh-CN" altLang="zh-CN" sz="2000" dirty="0" smtClean="0">
                <a:solidFill>
                  <a:schemeClr val="tx1"/>
                </a:solidFill>
                <a:latin typeface="+mn-ea"/>
              </a:rPr>
              <a:t>，鲍训吾译</a:t>
            </a:r>
            <a:r>
              <a:rPr lang="zh-CN" altLang="zh-CN" sz="2000" b="1" dirty="0" smtClean="0">
                <a:solidFill>
                  <a:schemeClr val="tx1"/>
                </a:solidFill>
                <a:latin typeface="+mn-ea"/>
              </a:rPr>
              <a:t>，</a:t>
            </a:r>
            <a:r>
              <a:rPr lang="zh-CN" altLang="zh-CN" sz="2000" dirty="0" smtClean="0">
                <a:solidFill>
                  <a:schemeClr val="tx1"/>
                </a:solidFill>
                <a:latin typeface="+mn-ea"/>
              </a:rPr>
              <a:t>河北人民出版社</a:t>
            </a:r>
            <a:r>
              <a:rPr lang="en-US" altLang="zh-CN" sz="2000" dirty="0" smtClean="0">
                <a:solidFill>
                  <a:schemeClr val="tx1"/>
                </a:solidFill>
                <a:latin typeface="+mn-ea"/>
              </a:rPr>
              <a:t>1987</a:t>
            </a:r>
            <a:r>
              <a:rPr lang="zh-CN" altLang="zh-CN" sz="2000" dirty="0" smtClean="0">
                <a:solidFill>
                  <a:schemeClr val="tx1"/>
                </a:solidFill>
                <a:latin typeface="+mn-ea"/>
              </a:rPr>
              <a:t>年。</a:t>
            </a:r>
            <a:endParaRPr lang="zh-CN" altLang="zh-CN" sz="2000" dirty="0" smtClean="0">
              <a:solidFill>
                <a:schemeClr val="tx1"/>
              </a:solidFill>
              <a:latin typeface="+mn-ea"/>
            </a:endParaRPr>
          </a:p>
          <a:p>
            <a:pPr marL="457200" indent="-457200" algn="l">
              <a:lnSpc>
                <a:spcPct val="150000"/>
              </a:lnSpc>
              <a:buFont typeface="+mj-lt"/>
              <a:buAutoNum type="arabicPeriod"/>
            </a:pPr>
            <a:r>
              <a:rPr lang="zh-CN" altLang="zh-CN" sz="2000" dirty="0" smtClean="0">
                <a:solidFill>
                  <a:schemeClr val="tx1"/>
                </a:solidFill>
                <a:latin typeface="+mn-ea"/>
              </a:rPr>
              <a:t>贺麟：《黑格尔哲学讲演集》，上海人民出版社</a:t>
            </a:r>
            <a:r>
              <a:rPr lang="en-US" altLang="zh-CN" sz="2000" dirty="0" smtClean="0">
                <a:solidFill>
                  <a:schemeClr val="tx1"/>
                </a:solidFill>
                <a:latin typeface="+mn-ea"/>
              </a:rPr>
              <a:t>1996</a:t>
            </a:r>
            <a:r>
              <a:rPr lang="zh-CN" altLang="zh-CN" sz="2000" dirty="0" smtClean="0">
                <a:solidFill>
                  <a:schemeClr val="tx1"/>
                </a:solidFill>
                <a:latin typeface="+mn-ea"/>
              </a:rPr>
              <a:t>年。</a:t>
            </a:r>
            <a:endParaRPr lang="zh-CN" altLang="zh-CN" sz="2000" dirty="0" smtClean="0">
              <a:solidFill>
                <a:schemeClr val="tx1"/>
              </a:solidFill>
              <a:latin typeface="+mn-ea"/>
            </a:endParaRPr>
          </a:p>
        </p:txBody>
      </p:sp>
      <p:sp>
        <p:nvSpPr>
          <p:cNvPr id="4" name="标题 1"/>
          <p:cNvSpPr txBox="1"/>
          <p:nvPr/>
        </p:nvSpPr>
        <p:spPr>
          <a:xfrm>
            <a:off x="1547664" y="0"/>
            <a:ext cx="5688632" cy="936104"/>
          </a:xfrm>
          <a:prstGeom prst="rect">
            <a:avLst/>
          </a:prstGeom>
        </p:spPr>
        <p:txBody>
          <a:bodyPr vert="horz" lIns="91440" tIns="45720" rIns="91440" bIns="45720" rtlCol="0" anchor="ctr">
            <a:normAutofit fontScale="70000" lnSpcReduction="20000"/>
          </a:bodyPr>
          <a:lstStyle/>
          <a:p>
            <a:pPr marL="857250" indent="-857250" algn="ctr">
              <a:lnSpc>
                <a:spcPct val="120000"/>
              </a:lnSpc>
              <a:spcBef>
                <a:spcPct val="0"/>
              </a:spcBef>
              <a:buFont typeface="+mj-ea"/>
              <a:buAutoNum type="ea1JpnChsDbPeriod" startAt="10"/>
              <a:defRPr/>
            </a:pPr>
            <a:r>
              <a:rPr lang="zh-CN" altLang="en-US" sz="4000" b="1" noProof="0" dirty="0" smtClean="0">
                <a:latin typeface="+mn-ea"/>
              </a:rPr>
              <a:t>黑格尔哲学研究参考书点评</a:t>
            </a:r>
            <a:endParaRPr lang="en-US" altLang="zh-CN" sz="4000" b="1" dirty="0" smtClean="0">
              <a:latin typeface="+mn-e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755576" y="764704"/>
            <a:ext cx="7704856" cy="6093296"/>
          </a:xfrm>
        </p:spPr>
        <p:txBody>
          <a:bodyPr>
            <a:noAutofit/>
          </a:bodyPr>
          <a:lstStyle/>
          <a:p>
            <a:pPr algn="l">
              <a:lnSpc>
                <a:spcPct val="150000"/>
              </a:lnSpc>
            </a:pPr>
            <a:r>
              <a:rPr lang="zh-CN" altLang="en-US" sz="2000" b="1" dirty="0" smtClean="0">
                <a:solidFill>
                  <a:schemeClr val="tx1"/>
                </a:solidFill>
                <a:latin typeface="+mn-ea"/>
              </a:rPr>
              <a:t>黑格尔</a:t>
            </a:r>
            <a:r>
              <a:rPr lang="en-US" altLang="zh-CN" sz="2000" b="1" dirty="0" smtClean="0">
                <a:solidFill>
                  <a:schemeClr val="tx1"/>
                </a:solidFill>
                <a:latin typeface="+mn-ea"/>
              </a:rPr>
              <a:t>《</a:t>
            </a:r>
            <a:r>
              <a:rPr lang="zh-CN" altLang="en-US" sz="2000" b="1" dirty="0" smtClean="0">
                <a:solidFill>
                  <a:schemeClr val="tx1"/>
                </a:solidFill>
                <a:latin typeface="+mn-ea"/>
              </a:rPr>
              <a:t>精神现象学</a:t>
            </a:r>
            <a:r>
              <a:rPr lang="en-US" altLang="zh-CN" sz="2000" b="1" dirty="0" smtClean="0">
                <a:solidFill>
                  <a:schemeClr val="tx1"/>
                </a:solidFill>
                <a:latin typeface="+mn-ea"/>
              </a:rPr>
              <a:t>》</a:t>
            </a:r>
            <a:r>
              <a:rPr lang="zh-CN" altLang="en-US" sz="2000" b="1" dirty="0" smtClean="0">
                <a:solidFill>
                  <a:schemeClr val="tx1"/>
                </a:solidFill>
                <a:latin typeface="+mn-ea"/>
              </a:rPr>
              <a:t>参考书</a:t>
            </a:r>
            <a:r>
              <a:rPr lang="zh-CN" altLang="en-US" sz="2000" dirty="0" smtClean="0">
                <a:solidFill>
                  <a:schemeClr val="tx1"/>
                </a:solidFill>
                <a:latin typeface="+mn-ea"/>
              </a:rPr>
              <a:t>：</a:t>
            </a:r>
            <a:endParaRPr lang="en-US" altLang="zh-CN" sz="2000" dirty="0" smtClean="0">
              <a:solidFill>
                <a:schemeClr val="tx1"/>
              </a:solidFill>
              <a:latin typeface="+mn-ea"/>
            </a:endParaRPr>
          </a:p>
          <a:p>
            <a:pPr marL="342900" indent="-342900" algn="l">
              <a:lnSpc>
                <a:spcPct val="150000"/>
              </a:lnSpc>
              <a:buFont typeface="+mj-lt"/>
              <a:buAutoNum type="arabicPeriod"/>
            </a:pPr>
            <a:r>
              <a:rPr lang="zh-CN" altLang="en-US" sz="1800" dirty="0" smtClean="0">
                <a:solidFill>
                  <a:schemeClr val="tx1"/>
                </a:solidFill>
                <a:latin typeface="+mn-ea"/>
              </a:rPr>
              <a:t>邓晓芒：</a:t>
            </a:r>
            <a:r>
              <a:rPr lang="en-US" altLang="zh-CN" sz="1800" dirty="0" smtClean="0">
                <a:solidFill>
                  <a:schemeClr val="tx1"/>
                </a:solidFill>
                <a:latin typeface="+mn-ea"/>
              </a:rPr>
              <a:t>《&lt;</a:t>
            </a:r>
            <a:r>
              <a:rPr lang="zh-CN" altLang="en-US" sz="1800" dirty="0" smtClean="0">
                <a:solidFill>
                  <a:schemeClr val="tx1"/>
                </a:solidFill>
                <a:latin typeface="+mn-ea"/>
              </a:rPr>
              <a:t>精神现象学</a:t>
            </a:r>
            <a:r>
              <a:rPr lang="en-US" altLang="zh-CN" sz="1800" dirty="0" smtClean="0">
                <a:solidFill>
                  <a:schemeClr val="tx1"/>
                </a:solidFill>
                <a:latin typeface="+mn-ea"/>
              </a:rPr>
              <a:t>&gt;</a:t>
            </a:r>
            <a:r>
              <a:rPr lang="zh-CN" altLang="en-US" sz="1800" dirty="0" smtClean="0">
                <a:solidFill>
                  <a:schemeClr val="tx1"/>
                </a:solidFill>
                <a:latin typeface="+mn-ea"/>
              </a:rPr>
              <a:t>句读</a:t>
            </a:r>
            <a:r>
              <a:rPr lang="en-US" altLang="zh-CN" sz="1800" dirty="0" smtClean="0">
                <a:solidFill>
                  <a:schemeClr val="tx1"/>
                </a:solidFill>
                <a:latin typeface="+mn-ea"/>
              </a:rPr>
              <a:t>》</a:t>
            </a:r>
            <a:endParaRPr lang="en-US" altLang="zh-CN" sz="1800" dirty="0" smtClean="0">
              <a:solidFill>
                <a:schemeClr val="tx1"/>
              </a:solidFill>
              <a:latin typeface="+mn-ea"/>
            </a:endParaRPr>
          </a:p>
          <a:p>
            <a:pPr marL="342900" indent="-342900" algn="l">
              <a:lnSpc>
                <a:spcPct val="150000"/>
              </a:lnSpc>
              <a:buFont typeface="+mj-lt"/>
              <a:buAutoNum type="arabicPeriod"/>
            </a:pPr>
            <a:r>
              <a:rPr lang="zh-CN" altLang="en-US" sz="1800" dirty="0" smtClean="0">
                <a:solidFill>
                  <a:schemeClr val="tx1"/>
                </a:solidFill>
                <a:latin typeface="+mn-ea"/>
              </a:rPr>
              <a:t>高全喜：</a:t>
            </a:r>
            <a:r>
              <a:rPr lang="en-US" altLang="zh-CN" sz="1800" b="1" dirty="0" smtClean="0">
                <a:solidFill>
                  <a:schemeClr val="tx1"/>
                </a:solidFill>
                <a:latin typeface="+mn-ea"/>
              </a:rPr>
              <a:t>《</a:t>
            </a:r>
            <a:r>
              <a:rPr lang="zh-CN" altLang="en-US" sz="1800" b="1" dirty="0" smtClean="0">
                <a:solidFill>
                  <a:schemeClr val="tx1"/>
                </a:solidFill>
                <a:latin typeface="+mn-ea"/>
              </a:rPr>
              <a:t>浮士德精神</a:t>
            </a:r>
            <a:r>
              <a:rPr lang="en-US" altLang="zh-CN" sz="1800" b="1" dirty="0" smtClean="0">
                <a:solidFill>
                  <a:schemeClr val="tx1"/>
                </a:solidFill>
                <a:latin typeface="+mn-ea"/>
              </a:rPr>
              <a:t>》</a:t>
            </a:r>
            <a:r>
              <a:rPr lang="zh-CN" altLang="en-US" sz="1800" b="1" dirty="0" smtClean="0">
                <a:solidFill>
                  <a:schemeClr val="tx1"/>
                </a:solidFill>
                <a:latin typeface="+mn-ea"/>
              </a:rPr>
              <a:t>、</a:t>
            </a:r>
            <a:r>
              <a:rPr lang="en-US" altLang="zh-CN" sz="1800" b="1" dirty="0" smtClean="0">
                <a:solidFill>
                  <a:schemeClr val="tx1"/>
                </a:solidFill>
                <a:latin typeface="+mn-ea"/>
              </a:rPr>
              <a:t>《</a:t>
            </a:r>
            <a:r>
              <a:rPr lang="zh-CN" altLang="en-US" sz="1800" b="1" dirty="0" smtClean="0">
                <a:solidFill>
                  <a:schemeClr val="tx1"/>
                </a:solidFill>
                <a:latin typeface="+mn-ea"/>
              </a:rPr>
              <a:t>论相互承认的法权</a:t>
            </a:r>
            <a:r>
              <a:rPr lang="en-US" altLang="zh-CN" sz="1800" b="1" dirty="0" smtClean="0">
                <a:solidFill>
                  <a:schemeClr val="tx1"/>
                </a:solidFill>
                <a:latin typeface="+mn-ea"/>
              </a:rPr>
              <a:t>》</a:t>
            </a:r>
            <a:endParaRPr lang="en-US" altLang="zh-CN" sz="1800" b="1" dirty="0" smtClean="0">
              <a:solidFill>
                <a:schemeClr val="tx1"/>
              </a:solidFill>
              <a:latin typeface="+mn-ea"/>
            </a:endParaRPr>
          </a:p>
          <a:p>
            <a:pPr marL="342900" indent="-342900" algn="l">
              <a:lnSpc>
                <a:spcPct val="150000"/>
              </a:lnSpc>
              <a:buFont typeface="+mj-lt"/>
              <a:buAutoNum type="arabicPeriod"/>
            </a:pPr>
            <a:r>
              <a:rPr lang="zh-CN" altLang="en-US" sz="1800" dirty="0" smtClean="0">
                <a:solidFill>
                  <a:schemeClr val="tx1"/>
                </a:solidFill>
                <a:latin typeface="+mn-ea"/>
              </a:rPr>
              <a:t>张汝伦：</a:t>
            </a:r>
            <a:r>
              <a:rPr lang="en-US" altLang="zh-CN" sz="1800" dirty="0" smtClean="0">
                <a:solidFill>
                  <a:schemeClr val="tx1"/>
                </a:solidFill>
                <a:latin typeface="+mn-ea"/>
              </a:rPr>
              <a:t>《</a:t>
            </a:r>
            <a:r>
              <a:rPr lang="zh-CN" altLang="en-US" sz="1800" dirty="0" smtClean="0">
                <a:solidFill>
                  <a:schemeClr val="tx1"/>
                </a:solidFill>
                <a:latin typeface="+mn-ea"/>
              </a:rPr>
              <a:t>精神现象学</a:t>
            </a:r>
            <a:r>
              <a:rPr lang="en-US" altLang="zh-CN" sz="1800" dirty="0" smtClean="0">
                <a:solidFill>
                  <a:schemeClr val="tx1"/>
                </a:solidFill>
                <a:latin typeface="+mn-ea"/>
              </a:rPr>
              <a:t>》</a:t>
            </a:r>
            <a:r>
              <a:rPr lang="zh-CN" altLang="en-US" sz="1800" dirty="0" smtClean="0">
                <a:solidFill>
                  <a:schemeClr val="tx1"/>
                </a:solidFill>
                <a:latin typeface="+mn-ea"/>
              </a:rPr>
              <a:t>讲课</a:t>
            </a:r>
            <a:endParaRPr lang="en-US" altLang="zh-CN" sz="1800" dirty="0" smtClean="0">
              <a:solidFill>
                <a:schemeClr val="tx1"/>
              </a:solidFill>
              <a:latin typeface="+mn-ea"/>
            </a:endParaRPr>
          </a:p>
          <a:p>
            <a:pPr marL="342900" indent="-342900" algn="l">
              <a:lnSpc>
                <a:spcPct val="150000"/>
              </a:lnSpc>
              <a:buFont typeface="+mj-lt"/>
              <a:buAutoNum type="arabicPeriod"/>
            </a:pPr>
            <a:r>
              <a:rPr lang="zh-CN" altLang="en-US" sz="1800" dirty="0" smtClean="0">
                <a:solidFill>
                  <a:schemeClr val="tx1"/>
                </a:solidFill>
                <a:latin typeface="+mn-ea"/>
              </a:rPr>
              <a:t>庄振华：</a:t>
            </a:r>
            <a:r>
              <a:rPr lang="en-US" altLang="zh-CN" sz="1800" b="1" dirty="0" smtClean="0">
                <a:solidFill>
                  <a:schemeClr val="tx1"/>
                </a:solidFill>
                <a:latin typeface="+mn-ea"/>
              </a:rPr>
              <a:t>《</a:t>
            </a:r>
            <a:r>
              <a:rPr lang="zh-CN" altLang="en-US" sz="1800" b="1" dirty="0" smtClean="0">
                <a:solidFill>
                  <a:schemeClr val="tx1"/>
                </a:solidFill>
                <a:latin typeface="+mn-ea"/>
              </a:rPr>
              <a:t>精神现象学</a:t>
            </a:r>
            <a:r>
              <a:rPr lang="en-US" altLang="zh-CN" sz="1800" b="1" dirty="0" smtClean="0">
                <a:solidFill>
                  <a:schemeClr val="tx1"/>
                </a:solidFill>
                <a:latin typeface="+mn-ea"/>
              </a:rPr>
              <a:t>》</a:t>
            </a:r>
            <a:r>
              <a:rPr lang="zh-CN" altLang="en-US" sz="1800" b="1" dirty="0" smtClean="0">
                <a:solidFill>
                  <a:schemeClr val="tx1"/>
                </a:solidFill>
                <a:latin typeface="+mn-ea"/>
              </a:rPr>
              <a:t>示要</a:t>
            </a:r>
            <a:r>
              <a:rPr lang="zh-CN" altLang="en-US" sz="1800" dirty="0" smtClean="0">
                <a:solidFill>
                  <a:schemeClr val="tx1"/>
                </a:solidFill>
                <a:latin typeface="+mn-ea"/>
              </a:rPr>
              <a:t>、</a:t>
            </a:r>
            <a:r>
              <a:rPr lang="en-US" altLang="zh-CN" sz="1800" dirty="0" smtClean="0">
                <a:solidFill>
                  <a:schemeClr val="tx1"/>
                </a:solidFill>
                <a:latin typeface="+mn-ea"/>
              </a:rPr>
              <a:t>《</a:t>
            </a:r>
            <a:r>
              <a:rPr lang="zh-CN" altLang="en-US" sz="1800" dirty="0" smtClean="0">
                <a:solidFill>
                  <a:schemeClr val="tx1"/>
                </a:solidFill>
                <a:latin typeface="+mn-ea"/>
              </a:rPr>
              <a:t>精神现象学</a:t>
            </a:r>
            <a:r>
              <a:rPr lang="en-US" altLang="zh-CN" sz="1800" dirty="0" smtClean="0">
                <a:solidFill>
                  <a:schemeClr val="tx1"/>
                </a:solidFill>
                <a:latin typeface="+mn-ea"/>
              </a:rPr>
              <a:t>》</a:t>
            </a:r>
            <a:r>
              <a:rPr lang="zh-CN" altLang="en-US" sz="1800" dirty="0" smtClean="0">
                <a:solidFill>
                  <a:schemeClr val="tx1"/>
                </a:solidFill>
                <a:latin typeface="+mn-ea"/>
              </a:rPr>
              <a:t>义解</a:t>
            </a:r>
            <a:endParaRPr lang="en-US" altLang="zh-CN" sz="1800" dirty="0" smtClean="0">
              <a:solidFill>
                <a:schemeClr val="tx1"/>
              </a:solidFill>
              <a:latin typeface="+mn-ea"/>
            </a:endParaRPr>
          </a:p>
          <a:p>
            <a:pPr marL="342900" indent="-342900" algn="l">
              <a:lnSpc>
                <a:spcPct val="150000"/>
              </a:lnSpc>
              <a:buFont typeface="+mj-lt"/>
              <a:buAutoNum type="arabicPeriod"/>
            </a:pPr>
            <a:r>
              <a:rPr lang="zh-CN" altLang="en-US" sz="1800" dirty="0" smtClean="0">
                <a:solidFill>
                  <a:schemeClr val="tx1"/>
                </a:solidFill>
                <a:latin typeface="+mn-ea"/>
              </a:rPr>
              <a:t>芬克：黑格尔</a:t>
            </a:r>
            <a:r>
              <a:rPr lang="en-US" altLang="zh-CN" sz="1800" dirty="0" smtClean="0">
                <a:solidFill>
                  <a:schemeClr val="tx1"/>
                </a:solidFill>
                <a:latin typeface="+mn-ea"/>
              </a:rPr>
              <a:t>《</a:t>
            </a:r>
            <a:r>
              <a:rPr lang="zh-CN" altLang="en-US" sz="1800" dirty="0" smtClean="0">
                <a:solidFill>
                  <a:schemeClr val="tx1"/>
                </a:solidFill>
                <a:latin typeface="+mn-ea"/>
              </a:rPr>
              <a:t>精神现象学</a:t>
            </a:r>
            <a:r>
              <a:rPr lang="en-US" altLang="zh-CN" sz="1800" dirty="0" smtClean="0">
                <a:solidFill>
                  <a:schemeClr val="tx1"/>
                </a:solidFill>
                <a:latin typeface="+mn-ea"/>
              </a:rPr>
              <a:t>》</a:t>
            </a:r>
            <a:r>
              <a:rPr lang="zh-CN" altLang="en-US" sz="1800" dirty="0" smtClean="0">
                <a:solidFill>
                  <a:schemeClr val="tx1"/>
                </a:solidFill>
                <a:latin typeface="+mn-ea"/>
              </a:rPr>
              <a:t>的现象学阐释</a:t>
            </a:r>
            <a:endParaRPr lang="en-US" altLang="zh-CN" sz="1800" dirty="0" smtClean="0">
              <a:solidFill>
                <a:schemeClr val="tx1"/>
              </a:solidFill>
              <a:latin typeface="+mn-ea"/>
            </a:endParaRPr>
          </a:p>
          <a:p>
            <a:pPr marL="342900" indent="-342900" algn="l">
              <a:lnSpc>
                <a:spcPct val="150000"/>
              </a:lnSpc>
              <a:buFont typeface="+mj-lt"/>
              <a:buAutoNum type="arabicPeriod"/>
            </a:pPr>
            <a:r>
              <a:rPr lang="zh-CN" altLang="en-US" sz="1800" dirty="0" smtClean="0">
                <a:solidFill>
                  <a:schemeClr val="tx1"/>
                </a:solidFill>
                <a:latin typeface="+mn-ea"/>
              </a:rPr>
              <a:t>科耶夫：</a:t>
            </a:r>
            <a:r>
              <a:rPr lang="en-US" altLang="zh-CN" sz="1800" dirty="0" smtClean="0">
                <a:solidFill>
                  <a:schemeClr val="tx1"/>
                </a:solidFill>
                <a:latin typeface="+mn-ea"/>
              </a:rPr>
              <a:t>《</a:t>
            </a:r>
            <a:r>
              <a:rPr lang="zh-CN" altLang="en-US" sz="1800" dirty="0" smtClean="0">
                <a:solidFill>
                  <a:schemeClr val="tx1"/>
                </a:solidFill>
                <a:latin typeface="+mn-ea"/>
              </a:rPr>
              <a:t>精神现象学</a:t>
            </a:r>
            <a:r>
              <a:rPr lang="en-US" altLang="zh-CN" sz="1800" dirty="0" smtClean="0">
                <a:solidFill>
                  <a:schemeClr val="tx1"/>
                </a:solidFill>
                <a:latin typeface="+mn-ea"/>
              </a:rPr>
              <a:t>》</a:t>
            </a:r>
            <a:r>
              <a:rPr lang="zh-CN" altLang="en-US" sz="1800" dirty="0" smtClean="0">
                <a:solidFill>
                  <a:schemeClr val="tx1"/>
                </a:solidFill>
                <a:latin typeface="+mn-ea"/>
              </a:rPr>
              <a:t>导读</a:t>
            </a:r>
            <a:endParaRPr lang="en-US" altLang="zh-CN" sz="1800" dirty="0" smtClean="0">
              <a:solidFill>
                <a:schemeClr val="tx1"/>
              </a:solidFill>
              <a:latin typeface="+mn-ea"/>
            </a:endParaRPr>
          </a:p>
          <a:p>
            <a:pPr marL="342900" indent="-342900" algn="l">
              <a:lnSpc>
                <a:spcPct val="150000"/>
              </a:lnSpc>
              <a:buFont typeface="+mj-lt"/>
              <a:buAutoNum type="arabicPeriod"/>
            </a:pPr>
            <a:r>
              <a:rPr lang="zh-CN" altLang="en-US" sz="1800" dirty="0" smtClean="0">
                <a:solidFill>
                  <a:schemeClr val="tx1"/>
                </a:solidFill>
                <a:latin typeface="+mn-ea"/>
              </a:rPr>
              <a:t>曹音：</a:t>
            </a:r>
            <a:r>
              <a:rPr lang="en-US" altLang="zh-CN" sz="1800" b="1" dirty="0" smtClean="0">
                <a:solidFill>
                  <a:schemeClr val="tx1"/>
                </a:solidFill>
                <a:latin typeface="+mn-ea"/>
              </a:rPr>
              <a:t>《</a:t>
            </a:r>
            <a:r>
              <a:rPr lang="zh-CN" altLang="en-US" sz="1800" b="1" dirty="0" smtClean="0">
                <a:solidFill>
                  <a:schemeClr val="tx1"/>
                </a:solidFill>
                <a:latin typeface="+mn-ea"/>
              </a:rPr>
              <a:t>精神现象学</a:t>
            </a:r>
            <a:r>
              <a:rPr lang="en-US" altLang="zh-CN" sz="1800" b="1" dirty="0" smtClean="0">
                <a:solidFill>
                  <a:schemeClr val="tx1"/>
                </a:solidFill>
                <a:latin typeface="+mn-ea"/>
              </a:rPr>
              <a:t>》</a:t>
            </a:r>
            <a:r>
              <a:rPr lang="zh-CN" altLang="en-US" sz="1800" b="1" dirty="0" smtClean="0">
                <a:solidFill>
                  <a:schemeClr val="tx1"/>
                </a:solidFill>
                <a:latin typeface="+mn-ea"/>
              </a:rPr>
              <a:t>浅识</a:t>
            </a:r>
            <a:endParaRPr lang="en-US" altLang="zh-CN" sz="1800" b="1" dirty="0" smtClean="0">
              <a:solidFill>
                <a:schemeClr val="tx1"/>
              </a:solidFill>
              <a:latin typeface="+mn-ea"/>
            </a:endParaRPr>
          </a:p>
          <a:p>
            <a:pPr marL="342900" indent="-342900" algn="l">
              <a:lnSpc>
                <a:spcPct val="150000"/>
              </a:lnSpc>
              <a:buFont typeface="+mj-lt"/>
              <a:buAutoNum type="arabicPeriod"/>
            </a:pPr>
            <a:r>
              <a:rPr lang="zh-CN" altLang="en-US" sz="1800" dirty="0" smtClean="0">
                <a:solidFill>
                  <a:schemeClr val="tx1"/>
                </a:solidFill>
                <a:latin typeface="+mn-ea"/>
              </a:rPr>
              <a:t>庞俊来：</a:t>
            </a:r>
            <a:r>
              <a:rPr lang="zh-CN" altLang="en-US" sz="1800" b="1" dirty="0" smtClean="0">
                <a:solidFill>
                  <a:schemeClr val="tx1"/>
                </a:solidFill>
                <a:latin typeface="+mn-ea"/>
              </a:rPr>
              <a:t>黑格尔</a:t>
            </a:r>
            <a:r>
              <a:rPr lang="en-US" altLang="zh-CN" sz="1800" b="1" dirty="0" smtClean="0">
                <a:solidFill>
                  <a:schemeClr val="tx1"/>
                </a:solidFill>
                <a:latin typeface="+mn-ea"/>
              </a:rPr>
              <a:t>《</a:t>
            </a:r>
            <a:r>
              <a:rPr lang="zh-CN" altLang="en-US" sz="1800" b="1" dirty="0" smtClean="0">
                <a:solidFill>
                  <a:schemeClr val="tx1"/>
                </a:solidFill>
                <a:latin typeface="+mn-ea"/>
              </a:rPr>
              <a:t>精神现象学</a:t>
            </a:r>
            <a:r>
              <a:rPr lang="en-US" altLang="zh-CN" sz="1800" b="1" dirty="0" smtClean="0">
                <a:solidFill>
                  <a:schemeClr val="tx1"/>
                </a:solidFill>
                <a:latin typeface="+mn-ea"/>
              </a:rPr>
              <a:t>》</a:t>
            </a:r>
            <a:r>
              <a:rPr lang="zh-CN" altLang="en-US" sz="1800" b="1" dirty="0" smtClean="0">
                <a:solidFill>
                  <a:schemeClr val="tx1"/>
                </a:solidFill>
                <a:latin typeface="+mn-ea"/>
              </a:rPr>
              <a:t>之道德哲学研究</a:t>
            </a:r>
            <a:endParaRPr lang="en-US" altLang="zh-CN" sz="1800" b="1" dirty="0" smtClean="0">
              <a:solidFill>
                <a:schemeClr val="tx1"/>
              </a:solidFill>
              <a:latin typeface="+mn-ea"/>
            </a:endParaRPr>
          </a:p>
          <a:p>
            <a:pPr marL="342900" indent="-342900" algn="l">
              <a:lnSpc>
                <a:spcPct val="150000"/>
              </a:lnSpc>
              <a:buFont typeface="+mj-lt"/>
              <a:buAutoNum type="arabicPeriod"/>
            </a:pPr>
            <a:r>
              <a:rPr lang="zh-CN" altLang="en-US" sz="1800" dirty="0" smtClean="0">
                <a:solidFill>
                  <a:schemeClr val="tx1"/>
                </a:solidFill>
                <a:latin typeface="+mn-ea"/>
              </a:rPr>
              <a:t>刘一：无限性的变异：</a:t>
            </a:r>
            <a:r>
              <a:rPr lang="en-US" altLang="zh-CN" sz="1800" dirty="0" smtClean="0">
                <a:solidFill>
                  <a:schemeClr val="tx1"/>
                </a:solidFill>
                <a:latin typeface="+mn-ea"/>
              </a:rPr>
              <a:t>《</a:t>
            </a:r>
            <a:r>
              <a:rPr lang="zh-CN" altLang="en-US" sz="1800" dirty="0" smtClean="0">
                <a:solidFill>
                  <a:schemeClr val="tx1"/>
                </a:solidFill>
                <a:latin typeface="+mn-ea"/>
              </a:rPr>
              <a:t>精神现象学</a:t>
            </a:r>
            <a:r>
              <a:rPr lang="en-US" altLang="zh-CN" sz="1800" dirty="0" smtClean="0">
                <a:solidFill>
                  <a:schemeClr val="tx1"/>
                </a:solidFill>
                <a:latin typeface="+mn-ea"/>
              </a:rPr>
              <a:t>》</a:t>
            </a:r>
            <a:r>
              <a:rPr lang="zh-CN" altLang="en-US" sz="1800" dirty="0" smtClean="0">
                <a:solidFill>
                  <a:schemeClr val="tx1"/>
                </a:solidFill>
                <a:latin typeface="+mn-ea"/>
              </a:rPr>
              <a:t>的内容与结构（博士论文）、从教化到启蒙</a:t>
            </a:r>
            <a:r>
              <a:rPr lang="en-US" altLang="zh-CN" sz="1800" dirty="0" smtClean="0">
                <a:solidFill>
                  <a:schemeClr val="tx1"/>
                </a:solidFill>
                <a:latin typeface="+mn-ea"/>
              </a:rPr>
              <a:t>——</a:t>
            </a:r>
            <a:r>
              <a:rPr lang="zh-CN" altLang="en-US" sz="1800" dirty="0" smtClean="0">
                <a:solidFill>
                  <a:schemeClr val="tx1"/>
                </a:solidFill>
                <a:latin typeface="+mn-ea"/>
              </a:rPr>
              <a:t>论</a:t>
            </a:r>
            <a:r>
              <a:rPr lang="en-US" altLang="zh-CN" sz="1800" dirty="0" smtClean="0">
                <a:solidFill>
                  <a:schemeClr val="tx1"/>
                </a:solidFill>
                <a:latin typeface="+mn-ea"/>
              </a:rPr>
              <a:t>《</a:t>
            </a:r>
            <a:r>
              <a:rPr lang="zh-CN" altLang="en-US" sz="1800" dirty="0" smtClean="0">
                <a:solidFill>
                  <a:schemeClr val="tx1"/>
                </a:solidFill>
                <a:latin typeface="+mn-ea"/>
              </a:rPr>
              <a:t>精神现象学</a:t>
            </a:r>
            <a:r>
              <a:rPr lang="en-US" altLang="zh-CN" sz="1800" dirty="0" smtClean="0">
                <a:solidFill>
                  <a:schemeClr val="tx1"/>
                </a:solidFill>
                <a:latin typeface="+mn-ea"/>
              </a:rPr>
              <a:t>》</a:t>
            </a:r>
            <a:r>
              <a:rPr lang="zh-CN" altLang="en-US" sz="1800" dirty="0" smtClean="0">
                <a:solidFill>
                  <a:schemeClr val="tx1"/>
                </a:solidFill>
                <a:latin typeface="+mn-ea"/>
              </a:rPr>
              <a:t>精神章中“第二自我”的形成（博士后出站报告）</a:t>
            </a:r>
            <a:endParaRPr lang="en-US" altLang="zh-CN" sz="1800" dirty="0" smtClean="0">
              <a:solidFill>
                <a:schemeClr val="tx1"/>
              </a:solidFill>
              <a:latin typeface="+mn-ea"/>
            </a:endParaRPr>
          </a:p>
        </p:txBody>
      </p:sp>
      <p:sp>
        <p:nvSpPr>
          <p:cNvPr id="4" name="标题 1"/>
          <p:cNvSpPr txBox="1"/>
          <p:nvPr/>
        </p:nvSpPr>
        <p:spPr>
          <a:xfrm>
            <a:off x="1547664" y="0"/>
            <a:ext cx="5688632" cy="936104"/>
          </a:xfrm>
          <a:prstGeom prst="rect">
            <a:avLst/>
          </a:prstGeom>
        </p:spPr>
        <p:txBody>
          <a:bodyPr vert="horz" lIns="91440" tIns="45720" rIns="91440" bIns="45720" rtlCol="0" anchor="ctr">
            <a:normAutofit fontScale="70000" lnSpcReduction="20000"/>
          </a:bodyPr>
          <a:lstStyle/>
          <a:p>
            <a:pPr marL="857250" indent="-857250" algn="ctr">
              <a:lnSpc>
                <a:spcPct val="120000"/>
              </a:lnSpc>
              <a:spcBef>
                <a:spcPct val="0"/>
              </a:spcBef>
              <a:buFont typeface="+mj-ea"/>
              <a:buAutoNum type="ea1JpnChsDbPeriod" startAt="10"/>
              <a:defRPr/>
            </a:pPr>
            <a:r>
              <a:rPr lang="zh-CN" altLang="en-US" sz="4000" b="1" noProof="0" dirty="0" smtClean="0">
                <a:latin typeface="+mn-ea"/>
              </a:rPr>
              <a:t>黑格尔哲学研究参考书点评</a:t>
            </a:r>
            <a:endParaRPr lang="en-US" altLang="zh-CN" sz="4000" b="1" dirty="0" smtClean="0">
              <a:latin typeface="+mn-ea"/>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899592" y="1196752"/>
            <a:ext cx="7488832" cy="2554545"/>
          </a:xfrm>
          <a:prstGeom prst="rect">
            <a:avLst/>
          </a:prstGeom>
          <a:noFill/>
        </p:spPr>
        <p:txBody>
          <a:bodyPr wrap="square" rtlCol="0">
            <a:spAutoFit/>
          </a:bodyPr>
          <a:lstStyle/>
          <a:p>
            <a:r>
              <a:rPr lang="zh-CN" altLang="en-US" sz="2000" dirty="0" smtClean="0"/>
              <a:t>       有很多自以为是的专业人士说到了康德哲学，不从事专业哲学的人就读不懂了。虽然基本情况也确实如此，但是我作为一个哲学爱好者就是不信邪，经过十多年努力，广泛吸收专业人士的研究成果，也吸收何新先生具有创新性的研究成果，融会贯通，在世界范围内第一次实现比黑格尔大大清晰化的语义逻辑贯通。</a:t>
            </a:r>
            <a:endParaRPr lang="en-US" altLang="zh-CN" sz="2000" dirty="0" smtClean="0"/>
          </a:p>
          <a:p>
            <a:r>
              <a:rPr lang="en-US" altLang="zh-CN" sz="2000" dirty="0" smtClean="0"/>
              <a:t>       </a:t>
            </a:r>
            <a:r>
              <a:rPr lang="zh-CN" altLang="en-US" sz="2000" dirty="0" smtClean="0"/>
              <a:t>我的目标就是致力于将黑格尔哲学通俗化，进一步将德国古典哲学乃至西方所有晦涩难懂的哲学全面通俗化，</a:t>
            </a:r>
            <a:r>
              <a:rPr lang="zh-CN" altLang="en-US" sz="2000" b="1" dirty="0" smtClean="0"/>
              <a:t>让德国古典哲学讲汉语。</a:t>
            </a:r>
            <a:endParaRPr lang="zh-CN" altLang="en-US" sz="2000" b="1" dirty="0">
              <a:latin typeface="+mn-ea"/>
            </a:endParaRPr>
          </a:p>
        </p:txBody>
      </p:sp>
      <p:sp>
        <p:nvSpPr>
          <p:cNvPr id="28" name="标题 1"/>
          <p:cNvSpPr txBox="1"/>
          <p:nvPr/>
        </p:nvSpPr>
        <p:spPr>
          <a:xfrm>
            <a:off x="1187624" y="44624"/>
            <a:ext cx="6408712" cy="1008112"/>
          </a:xfrm>
          <a:prstGeom prst="rect">
            <a:avLst/>
          </a:prstGeom>
        </p:spPr>
        <p:txBody>
          <a:bodyPr vert="horz" lIns="91440" tIns="45720" rIns="91440" bIns="45720" rtlCol="0" anchor="ctr">
            <a:normAutofit fontScale="70000" lnSpcReduction="20000"/>
          </a:bodyPr>
          <a:lstStyle/>
          <a:p>
            <a:pPr marL="857250" indent="-857250" algn="ctr">
              <a:lnSpc>
                <a:spcPct val="120000"/>
              </a:lnSpc>
              <a:spcBef>
                <a:spcPct val="0"/>
              </a:spcBef>
              <a:buFont typeface="+mj-ea"/>
              <a:buAutoNum type="ea1JpnChsDbPeriod" startAt="11"/>
              <a:defRPr/>
            </a:pPr>
            <a:r>
              <a:rPr lang="zh-CN" altLang="en-US" sz="4000" dirty="0" smtClean="0">
                <a:latin typeface="+mn-ea"/>
              </a:rPr>
              <a:t>“黑格尔哲学</a:t>
            </a:r>
            <a:r>
              <a:rPr lang="en-US" altLang="zh-CN" sz="4000" dirty="0" smtClean="0">
                <a:latin typeface="+mn-ea"/>
              </a:rPr>
              <a:t>-</a:t>
            </a:r>
            <a:r>
              <a:rPr lang="zh-CN" altLang="en-US" sz="4000" dirty="0" smtClean="0">
                <a:latin typeface="+mn-ea"/>
              </a:rPr>
              <a:t>语义逻辑学”推广</a:t>
            </a:r>
            <a:endParaRPr lang="en-US" altLang="zh-CN" sz="4000" dirty="0" smtClean="0">
              <a:latin typeface="+mn-ea"/>
            </a:endParaRPr>
          </a:p>
        </p:txBody>
      </p:sp>
      <p:sp>
        <p:nvSpPr>
          <p:cNvPr id="6" name="TextBox 5"/>
          <p:cNvSpPr txBox="1"/>
          <p:nvPr/>
        </p:nvSpPr>
        <p:spPr>
          <a:xfrm>
            <a:off x="899592" y="3789040"/>
            <a:ext cx="7488832" cy="400110"/>
          </a:xfrm>
          <a:prstGeom prst="rect">
            <a:avLst/>
          </a:prstGeom>
          <a:noFill/>
        </p:spPr>
        <p:txBody>
          <a:bodyPr wrap="square" rtlCol="0">
            <a:spAutoFit/>
          </a:bodyPr>
          <a:lstStyle/>
          <a:p>
            <a:r>
              <a:rPr lang="zh-CN" altLang="en-US" sz="2000" dirty="0" smtClean="0"/>
              <a:t>       </a:t>
            </a:r>
            <a:r>
              <a:rPr lang="en-US" altLang="zh-CN" sz="2000" dirty="0" smtClean="0"/>
              <a:t>《</a:t>
            </a:r>
            <a:r>
              <a:rPr lang="zh-CN" altLang="en-US" sz="2000" dirty="0" smtClean="0"/>
              <a:t>纯粹思维的逻辑体系</a:t>
            </a:r>
            <a:r>
              <a:rPr lang="en-US" altLang="zh-CN" sz="2000" dirty="0" smtClean="0"/>
              <a:t>》2017</a:t>
            </a:r>
            <a:r>
              <a:rPr lang="zh-CN" altLang="en-US" sz="2000" dirty="0" smtClean="0"/>
              <a:t>年出版以来的情况。</a:t>
            </a:r>
            <a:endParaRPr lang="en-US" altLang="zh-CN" sz="2000" dirty="0" smtClean="0"/>
          </a:p>
        </p:txBody>
      </p:sp>
      <p:sp>
        <p:nvSpPr>
          <p:cNvPr id="7" name="TextBox 6"/>
          <p:cNvSpPr txBox="1"/>
          <p:nvPr/>
        </p:nvSpPr>
        <p:spPr>
          <a:xfrm>
            <a:off x="1187624" y="4293096"/>
            <a:ext cx="6696744" cy="2246769"/>
          </a:xfrm>
          <a:prstGeom prst="rect">
            <a:avLst/>
          </a:prstGeom>
          <a:noFill/>
        </p:spPr>
        <p:txBody>
          <a:bodyPr wrap="square" rtlCol="0">
            <a:spAutoFit/>
          </a:bodyPr>
          <a:lstStyle/>
          <a:p>
            <a:r>
              <a:rPr lang="en-US" altLang="zh-CN" sz="2000" dirty="0" smtClean="0"/>
              <a:t>1</a:t>
            </a:r>
            <a:r>
              <a:rPr lang="zh-CN" altLang="en-US" sz="2000" dirty="0" smtClean="0"/>
              <a:t>、首印</a:t>
            </a:r>
            <a:r>
              <a:rPr lang="en-US" altLang="zh-CN" sz="2000" dirty="0" smtClean="0"/>
              <a:t>1000</a:t>
            </a:r>
            <a:r>
              <a:rPr lang="zh-CN" altLang="en-US" sz="2000" dirty="0" smtClean="0"/>
              <a:t>册，目前已经绝版。</a:t>
            </a:r>
            <a:endParaRPr lang="en-US" altLang="zh-CN" sz="2000" dirty="0" smtClean="0"/>
          </a:p>
          <a:p>
            <a:r>
              <a:rPr lang="en-US" altLang="zh-CN" sz="2000" dirty="0" smtClean="0">
                <a:latin typeface="+mn-ea"/>
              </a:rPr>
              <a:t>2</a:t>
            </a:r>
            <a:r>
              <a:rPr lang="zh-CN" altLang="en-US" sz="2000" dirty="0" smtClean="0">
                <a:latin typeface="+mn-ea"/>
              </a:rPr>
              <a:t>、传播虽然较慢，相比黑格尔通俗化了，但是读懂依然有难度。</a:t>
            </a:r>
            <a:endParaRPr lang="en-US" altLang="zh-CN" sz="2000" dirty="0" smtClean="0">
              <a:latin typeface="+mn-ea"/>
            </a:endParaRPr>
          </a:p>
          <a:p>
            <a:r>
              <a:rPr lang="en-US" altLang="zh-CN" sz="2000" dirty="0" smtClean="0">
                <a:latin typeface="+mn-ea"/>
              </a:rPr>
              <a:t>3</a:t>
            </a:r>
            <a:r>
              <a:rPr lang="zh-CN" altLang="en-US" sz="2000" dirty="0" smtClean="0">
                <a:latin typeface="+mn-ea"/>
              </a:rPr>
              <a:t>、目前读者近千人，预计懂部分的在</a:t>
            </a:r>
            <a:r>
              <a:rPr lang="en-US" altLang="zh-CN" sz="2000" dirty="0" smtClean="0">
                <a:latin typeface="+mn-ea"/>
              </a:rPr>
              <a:t>50</a:t>
            </a:r>
            <a:r>
              <a:rPr lang="zh-CN" altLang="en-US" sz="2000" dirty="0" smtClean="0">
                <a:latin typeface="+mn-ea"/>
              </a:rPr>
              <a:t>人，有深度理解的</a:t>
            </a:r>
            <a:r>
              <a:rPr lang="en-US" altLang="zh-CN" sz="2000" dirty="0" smtClean="0">
                <a:latin typeface="+mn-ea"/>
              </a:rPr>
              <a:t>20</a:t>
            </a:r>
            <a:r>
              <a:rPr lang="zh-CN" altLang="en-US" sz="2000" dirty="0" smtClean="0">
                <a:latin typeface="+mn-ea"/>
              </a:rPr>
              <a:t>人之内。</a:t>
            </a:r>
            <a:endParaRPr lang="en-US" altLang="zh-CN" sz="2000" dirty="0" smtClean="0">
              <a:latin typeface="+mn-ea"/>
            </a:endParaRPr>
          </a:p>
          <a:p>
            <a:r>
              <a:rPr lang="en-US" altLang="zh-CN" sz="2000" dirty="0" smtClean="0">
                <a:latin typeface="+mn-ea"/>
              </a:rPr>
              <a:t>4</a:t>
            </a:r>
            <a:r>
              <a:rPr lang="zh-CN" altLang="en-US" sz="2000" dirty="0" smtClean="0">
                <a:latin typeface="+mn-ea"/>
              </a:rPr>
              <a:t>、面向社会传播为主，目前专业人士研究者主要是年轻讲师，哲学专业学生，个别高中生也基本读懂。</a:t>
            </a:r>
            <a:endParaRPr lang="zh-CN" altLang="en-US" sz="2000" dirty="0">
              <a:latin typeface="+mn-ea"/>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899592" y="1268760"/>
            <a:ext cx="7488832" cy="2862322"/>
          </a:xfrm>
          <a:prstGeom prst="rect">
            <a:avLst/>
          </a:prstGeom>
          <a:noFill/>
        </p:spPr>
        <p:txBody>
          <a:bodyPr wrap="square" rtlCol="0">
            <a:spAutoFit/>
          </a:bodyPr>
          <a:lstStyle/>
          <a:p>
            <a:pPr>
              <a:lnSpc>
                <a:spcPct val="150000"/>
              </a:lnSpc>
            </a:pPr>
            <a:r>
              <a:rPr lang="zh-CN" altLang="en-US" sz="2000" dirty="0" smtClean="0"/>
              <a:t>       我的哲学交流群叫：“</a:t>
            </a:r>
            <a:r>
              <a:rPr lang="zh-CN" altLang="en-US" sz="2000" b="1" dirty="0" smtClean="0"/>
              <a:t>黑格尔哲学</a:t>
            </a:r>
            <a:r>
              <a:rPr lang="en-US" altLang="zh-CN" sz="2000" b="1" dirty="0" smtClean="0"/>
              <a:t>-</a:t>
            </a:r>
            <a:r>
              <a:rPr lang="zh-CN" altLang="en-US" sz="2000" b="1" dirty="0" smtClean="0"/>
              <a:t>语义逻辑学会</a:t>
            </a:r>
            <a:r>
              <a:rPr lang="zh-CN" altLang="en-US" sz="2000" dirty="0" smtClean="0"/>
              <a:t>”</a:t>
            </a:r>
            <a:endParaRPr lang="en-US" altLang="zh-CN" sz="2000" dirty="0" smtClean="0"/>
          </a:p>
          <a:p>
            <a:pPr>
              <a:lnSpc>
                <a:spcPct val="150000"/>
              </a:lnSpc>
            </a:pPr>
            <a:r>
              <a:rPr lang="en-US" altLang="zh-CN" sz="2000" dirty="0" smtClean="0"/>
              <a:t>       </a:t>
            </a:r>
            <a:r>
              <a:rPr lang="zh-CN" altLang="en-US" sz="2000" dirty="0" smtClean="0"/>
              <a:t>宗旨：</a:t>
            </a:r>
            <a:endParaRPr lang="en-US" altLang="zh-CN" sz="2000" dirty="0" smtClean="0"/>
          </a:p>
          <a:p>
            <a:pPr>
              <a:lnSpc>
                <a:spcPct val="150000"/>
              </a:lnSpc>
            </a:pPr>
            <a:r>
              <a:rPr lang="en-US" altLang="zh-CN" sz="2000" dirty="0" smtClean="0"/>
              <a:t>       </a:t>
            </a:r>
            <a:r>
              <a:rPr lang="zh-CN" altLang="en-US" sz="2000" dirty="0" smtClean="0"/>
              <a:t>黑格尔哲学</a:t>
            </a:r>
            <a:r>
              <a:rPr lang="en-US" altLang="zh-CN" sz="2000" dirty="0" smtClean="0"/>
              <a:t>-</a:t>
            </a:r>
            <a:r>
              <a:rPr lang="zh-CN" altLang="en-US" sz="2000" dirty="0" smtClean="0"/>
              <a:t>语义逻辑学会致力于将黑格尔哲学通俗化，推广真正的黑格尔哲学在中国的认知度，让德国古典哲学说汉语，提高大众的思维认知层次，让中国成为世界哲学强国，</a:t>
            </a:r>
            <a:r>
              <a:rPr lang="zh-CN" altLang="en-US" sz="2000" b="1" dirty="0" smtClean="0"/>
              <a:t>为中国精神文化复兴奠定坚实的基础。</a:t>
            </a:r>
            <a:endParaRPr lang="zh-CN" altLang="en-US" sz="2000" b="1" dirty="0" smtClean="0"/>
          </a:p>
        </p:txBody>
      </p:sp>
      <p:sp>
        <p:nvSpPr>
          <p:cNvPr id="28" name="标题 1"/>
          <p:cNvSpPr txBox="1"/>
          <p:nvPr/>
        </p:nvSpPr>
        <p:spPr>
          <a:xfrm>
            <a:off x="1187624" y="44624"/>
            <a:ext cx="6408712" cy="1008112"/>
          </a:xfrm>
          <a:prstGeom prst="rect">
            <a:avLst/>
          </a:prstGeom>
        </p:spPr>
        <p:txBody>
          <a:bodyPr vert="horz" lIns="91440" tIns="45720" rIns="91440" bIns="45720" rtlCol="0" anchor="ctr">
            <a:normAutofit fontScale="70000" lnSpcReduction="20000"/>
          </a:bodyPr>
          <a:lstStyle/>
          <a:p>
            <a:pPr marL="857250" indent="-857250" algn="ctr">
              <a:lnSpc>
                <a:spcPct val="120000"/>
              </a:lnSpc>
              <a:spcBef>
                <a:spcPct val="0"/>
              </a:spcBef>
              <a:buFont typeface="+mj-ea"/>
              <a:buAutoNum type="ea1JpnChsDbPeriod" startAt="11"/>
              <a:defRPr/>
            </a:pPr>
            <a:r>
              <a:rPr lang="zh-CN" altLang="en-US" sz="4000" dirty="0" smtClean="0">
                <a:latin typeface="+mn-ea"/>
              </a:rPr>
              <a:t>“黑格尔哲学</a:t>
            </a:r>
            <a:r>
              <a:rPr lang="en-US" altLang="zh-CN" sz="4000" dirty="0" smtClean="0">
                <a:latin typeface="+mn-ea"/>
              </a:rPr>
              <a:t>-</a:t>
            </a:r>
            <a:r>
              <a:rPr lang="zh-CN" altLang="en-US" sz="4000" dirty="0" smtClean="0">
                <a:latin typeface="+mn-ea"/>
              </a:rPr>
              <a:t>语义逻辑学”推广</a:t>
            </a:r>
            <a:endParaRPr lang="en-US" altLang="zh-CN" sz="4000" dirty="0" smtClean="0">
              <a:latin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1475656" y="0"/>
            <a:ext cx="6048672" cy="908720"/>
          </a:xfrm>
          <a:prstGeom prst="rect">
            <a:avLst/>
          </a:prstGeom>
        </p:spPr>
        <p:txBody>
          <a:bodyPr vert="horz" lIns="91440" tIns="45720" rIns="91440" bIns="45720" rtlCol="0" anchor="ctr">
            <a:normAutofit fontScale="77500" lnSpcReduction="20000"/>
          </a:bodyPr>
          <a:lstStyle/>
          <a:p>
            <a:pPr marL="857250" indent="-857250">
              <a:lnSpc>
                <a:spcPct val="170000"/>
              </a:lnSpc>
              <a:buFont typeface="+mj-lt"/>
              <a:buAutoNum type="romanUcPeriod" startAt="2"/>
            </a:pPr>
            <a:r>
              <a:rPr lang="en-US" altLang="zh-CN" sz="4000" b="1" dirty="0" smtClean="0">
                <a:solidFill>
                  <a:srgbClr val="00B050"/>
                </a:solidFill>
                <a:latin typeface="+mn-ea"/>
              </a:rPr>
              <a:t>《</a:t>
            </a:r>
            <a:r>
              <a:rPr lang="zh-CN" altLang="en-US" sz="4000" b="1" dirty="0" smtClean="0">
                <a:solidFill>
                  <a:srgbClr val="00B050"/>
                </a:solidFill>
                <a:latin typeface="+mn-ea"/>
              </a:rPr>
              <a:t>生命逻辑体系</a:t>
            </a:r>
            <a:r>
              <a:rPr lang="en-US" altLang="zh-CN" sz="4000" b="1" dirty="0" smtClean="0">
                <a:solidFill>
                  <a:srgbClr val="00B050"/>
                </a:solidFill>
                <a:latin typeface="+mn-ea"/>
              </a:rPr>
              <a:t>》</a:t>
            </a:r>
            <a:r>
              <a:rPr lang="zh-CN" altLang="en-US" sz="4000" b="1" dirty="0" smtClean="0">
                <a:solidFill>
                  <a:srgbClr val="00B050"/>
                </a:solidFill>
                <a:latin typeface="+mn-ea"/>
              </a:rPr>
              <a:t>研究展示</a:t>
            </a:r>
            <a:endParaRPr lang="en-US" altLang="zh-CN" sz="4000" b="1" dirty="0" smtClean="0">
              <a:solidFill>
                <a:srgbClr val="00B050"/>
              </a:solidFill>
              <a:latin typeface="+mn-ea"/>
            </a:endParaRPr>
          </a:p>
        </p:txBody>
      </p:sp>
      <p:pic>
        <p:nvPicPr>
          <p:cNvPr id="6" name="图片 5"/>
          <p:cNvPicPr/>
          <p:nvPr/>
        </p:nvPicPr>
        <p:blipFill>
          <a:blip r:embed="rId1" cstate="print"/>
          <a:srcRect/>
          <a:stretch>
            <a:fillRect/>
          </a:stretch>
        </p:blipFill>
        <p:spPr bwMode="auto">
          <a:xfrm>
            <a:off x="1835696" y="836712"/>
            <a:ext cx="5112568" cy="6021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标题 2"/>
          <p:cNvSpPr txBox="1"/>
          <p:nvPr/>
        </p:nvSpPr>
        <p:spPr>
          <a:xfrm>
            <a:off x="2195736" y="836712"/>
            <a:ext cx="4672608" cy="57606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zh-CN" altLang="en-US" sz="2800" noProof="0" dirty="0" smtClean="0">
                <a:latin typeface="+mn-ea"/>
              </a:rPr>
              <a:t>微信手机</a:t>
            </a:r>
            <a:r>
              <a:rPr kumimoji="0" lang="zh-CN" altLang="en-US" sz="2800" b="0" i="0" u="none" strike="noStrike" kern="1200" cap="none" spc="0" normalizeH="0" baseline="0" noProof="0" dirty="0" smtClean="0">
                <a:ln>
                  <a:noFill/>
                </a:ln>
                <a:effectLst/>
                <a:uLnTx/>
                <a:uFillTx/>
                <a:latin typeface="+mn-ea"/>
                <a:cs typeface="+mn-cs"/>
              </a:rPr>
              <a:t>：</a:t>
            </a:r>
            <a:r>
              <a:rPr kumimoji="0" lang="en-US" altLang="zh-CN" sz="2800" b="0" i="0" u="none" strike="noStrike" kern="1200" cap="none" spc="0" normalizeH="0" baseline="0" noProof="0" dirty="0" smtClean="0">
                <a:ln>
                  <a:noFill/>
                </a:ln>
                <a:effectLst/>
                <a:uLnTx/>
                <a:uFillTx/>
                <a:latin typeface="+mn-ea"/>
                <a:cs typeface="+mn-cs"/>
              </a:rPr>
              <a:t>18576402840</a:t>
            </a:r>
            <a:endParaRPr kumimoji="0" lang="zh-CN" altLang="en-US" sz="2800" b="0" i="0" u="none" strike="noStrike" kern="1200" cap="none" spc="0" normalizeH="0" baseline="0" noProof="0" dirty="0">
              <a:ln>
                <a:noFill/>
              </a:ln>
              <a:effectLst/>
              <a:uLnTx/>
              <a:uFillTx/>
              <a:latin typeface="+mn-ea"/>
              <a:cs typeface="+mn-cs"/>
            </a:endParaRPr>
          </a:p>
        </p:txBody>
      </p:sp>
      <p:pic>
        <p:nvPicPr>
          <p:cNvPr id="1026" name="Picture 2"/>
          <p:cNvPicPr>
            <a:picLocks noChangeAspect="1" noChangeArrowheads="1"/>
          </p:cNvPicPr>
          <p:nvPr/>
        </p:nvPicPr>
        <p:blipFill>
          <a:blip r:embed="rId1" cstate="print"/>
          <a:srcRect/>
          <a:stretch>
            <a:fillRect/>
          </a:stretch>
        </p:blipFill>
        <p:spPr bwMode="auto">
          <a:xfrm>
            <a:off x="2555776" y="1556792"/>
            <a:ext cx="3816424" cy="473762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1475656" y="0"/>
            <a:ext cx="6048672" cy="908720"/>
          </a:xfrm>
          <a:prstGeom prst="rect">
            <a:avLst/>
          </a:prstGeom>
        </p:spPr>
        <p:txBody>
          <a:bodyPr vert="horz" lIns="91440" tIns="45720" rIns="91440" bIns="45720" rtlCol="0" anchor="ctr">
            <a:normAutofit fontScale="77500" lnSpcReduction="20000"/>
          </a:bodyPr>
          <a:lstStyle/>
          <a:p>
            <a:pPr marL="857250" indent="-857250">
              <a:lnSpc>
                <a:spcPct val="170000"/>
              </a:lnSpc>
              <a:buFont typeface="+mj-lt"/>
              <a:buAutoNum type="romanUcPeriod" startAt="2"/>
            </a:pPr>
            <a:r>
              <a:rPr lang="en-US" altLang="zh-CN" sz="4000" b="1" dirty="0" smtClean="0">
                <a:solidFill>
                  <a:srgbClr val="00B050"/>
                </a:solidFill>
                <a:latin typeface="+mn-ea"/>
              </a:rPr>
              <a:t>《</a:t>
            </a:r>
            <a:r>
              <a:rPr lang="zh-CN" altLang="en-US" sz="4000" b="1" dirty="0" smtClean="0">
                <a:solidFill>
                  <a:srgbClr val="00B050"/>
                </a:solidFill>
                <a:latin typeface="+mn-ea"/>
              </a:rPr>
              <a:t>生命逻辑体系</a:t>
            </a:r>
            <a:r>
              <a:rPr lang="en-US" altLang="zh-CN" sz="4000" b="1" dirty="0" smtClean="0">
                <a:solidFill>
                  <a:srgbClr val="00B050"/>
                </a:solidFill>
                <a:latin typeface="+mn-ea"/>
              </a:rPr>
              <a:t>》</a:t>
            </a:r>
            <a:r>
              <a:rPr lang="zh-CN" altLang="en-US" sz="4000" b="1" dirty="0" smtClean="0">
                <a:solidFill>
                  <a:srgbClr val="00B050"/>
                </a:solidFill>
                <a:latin typeface="+mn-ea"/>
              </a:rPr>
              <a:t>研究展示</a:t>
            </a:r>
            <a:endParaRPr lang="en-US" altLang="zh-CN" sz="4000" b="1" dirty="0" smtClean="0">
              <a:solidFill>
                <a:srgbClr val="00B050"/>
              </a:solidFill>
              <a:latin typeface="+mn-ea"/>
            </a:endParaRPr>
          </a:p>
        </p:txBody>
      </p:sp>
      <p:pic>
        <p:nvPicPr>
          <p:cNvPr id="5" name="图片 4"/>
          <p:cNvPicPr/>
          <p:nvPr/>
        </p:nvPicPr>
        <p:blipFill>
          <a:blip r:embed="rId1" cstate="print"/>
          <a:srcRect/>
          <a:stretch>
            <a:fillRect/>
          </a:stretch>
        </p:blipFill>
        <p:spPr bwMode="auto">
          <a:xfrm>
            <a:off x="683568" y="864096"/>
            <a:ext cx="7920880" cy="5877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1115616" y="0"/>
            <a:ext cx="7128792" cy="908720"/>
          </a:xfrm>
          <a:prstGeom prst="rect">
            <a:avLst/>
          </a:prstGeom>
        </p:spPr>
        <p:txBody>
          <a:bodyPr vert="horz" lIns="91440" tIns="45720" rIns="91440" bIns="45720" rtlCol="0" anchor="ctr">
            <a:normAutofit fontScale="77500" lnSpcReduction="20000"/>
          </a:bodyPr>
          <a:lstStyle/>
          <a:p>
            <a:pPr marL="857250" indent="-857250">
              <a:lnSpc>
                <a:spcPct val="170000"/>
              </a:lnSpc>
              <a:buFont typeface="+mj-lt"/>
              <a:buAutoNum type="romanUcPeriod" startAt="3"/>
            </a:pPr>
            <a:r>
              <a:rPr lang="en-US" altLang="zh-CN" sz="4000" b="1" dirty="0" smtClean="0">
                <a:solidFill>
                  <a:srgbClr val="00B050"/>
                </a:solidFill>
                <a:latin typeface="+mn-ea"/>
              </a:rPr>
              <a:t>《</a:t>
            </a:r>
            <a:r>
              <a:rPr lang="zh-CN" altLang="en-US" sz="4000" b="1" dirty="0" smtClean="0">
                <a:solidFill>
                  <a:srgbClr val="00B050"/>
                </a:solidFill>
                <a:latin typeface="+mn-ea"/>
              </a:rPr>
              <a:t>纯粹思维的逻辑体系</a:t>
            </a:r>
            <a:r>
              <a:rPr lang="en-US" altLang="zh-CN" sz="4000" b="1" dirty="0" smtClean="0">
                <a:solidFill>
                  <a:srgbClr val="00B050"/>
                </a:solidFill>
                <a:latin typeface="+mn-ea"/>
              </a:rPr>
              <a:t>》</a:t>
            </a:r>
            <a:r>
              <a:rPr lang="zh-CN" altLang="en-US" sz="4000" b="1" dirty="0" smtClean="0">
                <a:solidFill>
                  <a:srgbClr val="00B050"/>
                </a:solidFill>
                <a:latin typeface="+mn-ea"/>
              </a:rPr>
              <a:t>研究展示</a:t>
            </a:r>
            <a:endParaRPr lang="en-US" altLang="zh-CN" sz="4000" b="1" dirty="0" smtClean="0">
              <a:solidFill>
                <a:srgbClr val="00B050"/>
              </a:solidFill>
              <a:latin typeface="+mn-ea"/>
            </a:endParaRPr>
          </a:p>
        </p:txBody>
      </p:sp>
      <p:pic>
        <p:nvPicPr>
          <p:cNvPr id="6" name="图片 5"/>
          <p:cNvPicPr/>
          <p:nvPr/>
        </p:nvPicPr>
        <p:blipFill>
          <a:blip r:embed="rId1" cstate="print"/>
          <a:srcRect/>
          <a:stretch>
            <a:fillRect/>
          </a:stretch>
        </p:blipFill>
        <p:spPr bwMode="auto">
          <a:xfrm>
            <a:off x="107504" y="908720"/>
            <a:ext cx="8964488" cy="56886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1115616" y="0"/>
            <a:ext cx="7128792" cy="908720"/>
          </a:xfrm>
          <a:prstGeom prst="rect">
            <a:avLst/>
          </a:prstGeom>
        </p:spPr>
        <p:txBody>
          <a:bodyPr vert="horz" lIns="91440" tIns="45720" rIns="91440" bIns="45720" rtlCol="0" anchor="ctr">
            <a:normAutofit fontScale="85000" lnSpcReduction="20000"/>
          </a:bodyPr>
          <a:lstStyle/>
          <a:p>
            <a:pPr marL="857250" indent="-857250">
              <a:lnSpc>
                <a:spcPct val="170000"/>
              </a:lnSpc>
              <a:buFont typeface="+mj-lt"/>
              <a:buAutoNum type="romanUcPeriod" startAt="4"/>
            </a:pPr>
            <a:r>
              <a:rPr lang="en-US" altLang="zh-CN" sz="4000" b="1" dirty="0" smtClean="0">
                <a:solidFill>
                  <a:srgbClr val="00B050"/>
                </a:solidFill>
                <a:latin typeface="+mn-ea"/>
              </a:rPr>
              <a:t>《</a:t>
            </a:r>
            <a:r>
              <a:rPr lang="zh-CN" altLang="en-US" sz="4000" b="1" dirty="0" smtClean="0">
                <a:solidFill>
                  <a:srgbClr val="00B050"/>
                </a:solidFill>
                <a:latin typeface="+mn-ea"/>
              </a:rPr>
              <a:t>精神现象学</a:t>
            </a:r>
            <a:r>
              <a:rPr lang="en-US" altLang="zh-CN" sz="4000" b="1" dirty="0" smtClean="0">
                <a:solidFill>
                  <a:srgbClr val="00B050"/>
                </a:solidFill>
                <a:latin typeface="+mn-ea"/>
              </a:rPr>
              <a:t>》</a:t>
            </a:r>
            <a:r>
              <a:rPr lang="zh-CN" altLang="en-US" sz="4000" b="1" dirty="0" smtClean="0">
                <a:solidFill>
                  <a:srgbClr val="00B050"/>
                </a:solidFill>
                <a:latin typeface="+mn-ea"/>
              </a:rPr>
              <a:t>研究展示</a:t>
            </a:r>
            <a:endParaRPr lang="en-US" altLang="zh-CN" sz="4000" b="1" dirty="0" smtClean="0">
              <a:solidFill>
                <a:srgbClr val="00B050"/>
              </a:solidFill>
              <a:latin typeface="+mn-ea"/>
            </a:endParaRPr>
          </a:p>
        </p:txBody>
      </p:sp>
      <p:pic>
        <p:nvPicPr>
          <p:cNvPr id="5" name="图片 4"/>
          <p:cNvPicPr/>
          <p:nvPr/>
        </p:nvPicPr>
        <p:blipFill>
          <a:blip r:embed="rId1" cstate="print"/>
          <a:srcRect/>
          <a:stretch>
            <a:fillRect/>
          </a:stretch>
        </p:blipFill>
        <p:spPr bwMode="auto">
          <a:xfrm>
            <a:off x="323528" y="1340768"/>
            <a:ext cx="8568952" cy="45365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7875</Words>
  <Application>WPS 演示</Application>
  <PresentationFormat>全屏显示(4:3)</PresentationFormat>
  <Paragraphs>535</Paragraphs>
  <Slides>60</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60</vt:i4>
      </vt:variant>
    </vt:vector>
  </HeadingPairs>
  <TitlesOfParts>
    <vt:vector size="68" baseType="lpstr">
      <vt:lpstr>Arial</vt:lpstr>
      <vt:lpstr>宋体</vt:lpstr>
      <vt:lpstr>Wingdings</vt:lpstr>
      <vt:lpstr>Calibri</vt:lpstr>
      <vt:lpstr>微软雅黑</vt:lpstr>
      <vt:lpstr>Arial Unicode MS</vt:lpstr>
      <vt:lpstr>Times New Roman</vt:lpstr>
      <vt:lpstr>Office 主题</vt:lpstr>
      <vt:lpstr>鹿坦科技哲学分享会</vt:lpstr>
      <vt:lpstr>目录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鹿坦科技哲学分享会</dc:title>
  <dc:creator>lvxzh</dc:creator>
  <cp:lastModifiedBy>吕新洲</cp:lastModifiedBy>
  <cp:revision>88</cp:revision>
  <dcterms:created xsi:type="dcterms:W3CDTF">2022-09-17T14:21:00Z</dcterms:created>
  <dcterms:modified xsi:type="dcterms:W3CDTF">2026-07-03T15:08:09Z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13AD0D365D48463790508CF0FAD57CF2_12</vt:lpwstr>
  </property>
  <property fmtid="{D5CDD505-2E9C-101B-9397-08002B2CF9AE}" pid="3" name="KSOProductBuildVer">
    <vt:lpwstr>2052-12.1.0.26895</vt:lpwstr>
  </property>
</Properties>
</file>